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3" r:id="rId2"/>
  </p:sldMasterIdLst>
  <p:notesMasterIdLst>
    <p:notesMasterId r:id="rId46"/>
  </p:notesMasterIdLst>
  <p:sldIdLst>
    <p:sldId id="256" r:id="rId3"/>
    <p:sldId id="257" r:id="rId4"/>
    <p:sldId id="300" r:id="rId5"/>
    <p:sldId id="279" r:id="rId6"/>
    <p:sldId id="294" r:id="rId7"/>
    <p:sldId id="295" r:id="rId8"/>
    <p:sldId id="296" r:id="rId9"/>
    <p:sldId id="297" r:id="rId10"/>
    <p:sldId id="293" r:id="rId11"/>
    <p:sldId id="305" r:id="rId12"/>
    <p:sldId id="301" r:id="rId13"/>
    <p:sldId id="290" r:id="rId14"/>
    <p:sldId id="315" r:id="rId15"/>
    <p:sldId id="314" r:id="rId16"/>
    <p:sldId id="308" r:id="rId17"/>
    <p:sldId id="306" r:id="rId18"/>
    <p:sldId id="316" r:id="rId19"/>
    <p:sldId id="317" r:id="rId20"/>
    <p:sldId id="309" r:id="rId21"/>
    <p:sldId id="298" r:id="rId22"/>
    <p:sldId id="311" r:id="rId23"/>
    <p:sldId id="320" r:id="rId24"/>
    <p:sldId id="321" r:id="rId25"/>
    <p:sldId id="319" r:id="rId26"/>
    <p:sldId id="322" r:id="rId27"/>
    <p:sldId id="312" r:id="rId28"/>
    <p:sldId id="310" r:id="rId29"/>
    <p:sldId id="323" r:id="rId30"/>
    <p:sldId id="325" r:id="rId31"/>
    <p:sldId id="324" r:id="rId32"/>
    <p:sldId id="278" r:id="rId33"/>
    <p:sldId id="280" r:id="rId34"/>
    <p:sldId id="327" r:id="rId35"/>
    <p:sldId id="331" r:id="rId36"/>
    <p:sldId id="332" r:id="rId37"/>
    <p:sldId id="302" r:id="rId38"/>
    <p:sldId id="318" r:id="rId39"/>
    <p:sldId id="304" r:id="rId40"/>
    <p:sldId id="263" r:id="rId41"/>
    <p:sldId id="326" r:id="rId42"/>
    <p:sldId id="264" r:id="rId43"/>
    <p:sldId id="333" r:id="rId44"/>
    <p:sldId id="334" r:id="rId4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07B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788" autoAdjust="0"/>
    <p:restoredTop sz="68047" autoAdjust="0"/>
  </p:normalViewPr>
  <p:slideViewPr>
    <p:cSldViewPr>
      <p:cViewPr varScale="1">
        <p:scale>
          <a:sx n="58" d="100"/>
          <a:sy n="58" d="100"/>
        </p:scale>
        <p:origin x="-26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4C85FB-5BE9-483D-BD02-D88169151CAE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6CCA6C-2EE5-41D2-BAF5-04B6B35A4A07}" type="slidenum">
              <a:rPr lang="de-DE"/>
              <a:pPr/>
              <a:t>1</a:t>
            </a:fld>
            <a:endParaRPr lang="de-DE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10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C85FB-5BE9-483D-BD02-D88169151CAE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12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13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14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15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16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17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18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19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C85FB-5BE9-483D-BD02-D88169151CAE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20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21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22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23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24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25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26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27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28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29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C85FB-5BE9-483D-BD02-D88169151CAE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30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31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32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33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34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35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C85FB-5BE9-483D-BD02-D88169151CAE}" type="slidenum">
              <a:rPr lang="de-DE" smtClean="0"/>
              <a:pPr/>
              <a:t>36</a:t>
            </a:fld>
            <a:endParaRPr lang="de-DE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37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C85FB-5BE9-483D-BD02-D88169151CAE}" type="slidenum">
              <a:rPr lang="de-DE" smtClean="0"/>
              <a:pPr/>
              <a:t>38</a:t>
            </a:fld>
            <a:endParaRPr lang="de-DE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C85FB-5BE9-483D-BD02-D88169151CAE}" type="slidenum">
              <a:rPr lang="de-DE" smtClean="0"/>
              <a:pPr/>
              <a:t>39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4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C85FB-5BE9-483D-BD02-D88169151CAE}" type="slidenum">
              <a:rPr lang="de-DE" smtClean="0"/>
              <a:pPr/>
              <a:t>40</a:t>
            </a:fld>
            <a:endParaRPr lang="de-DE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C85FB-5BE9-483D-BD02-D88169151CAE}" type="slidenum">
              <a:rPr lang="de-DE" smtClean="0"/>
              <a:pPr/>
              <a:t>41</a:t>
            </a:fld>
            <a:endParaRPr lang="de-DE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C85FB-5BE9-483D-BD02-D88169151CAE}" type="slidenum">
              <a:rPr lang="de-DE" smtClean="0"/>
              <a:pPr/>
              <a:t>42</a:t>
            </a:fld>
            <a:endParaRPr lang="de-DE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C85FB-5BE9-483D-BD02-D88169151CAE}" type="slidenum">
              <a:rPr lang="de-DE" smtClean="0"/>
              <a:pPr/>
              <a:t>43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5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6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7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8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9128B-CD72-410D-A804-32272826B076}" type="slidenum">
              <a:rPr lang="de-DE"/>
              <a:pPr/>
              <a:t>9</a:t>
            </a:fld>
            <a:endParaRPr lang="de-DE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de-DE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732588" y="6165850"/>
            <a:ext cx="2133600" cy="476250"/>
          </a:xfrm>
        </p:spPr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538" y="188913"/>
            <a:ext cx="8999537" cy="10477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88913"/>
            <a:ext cx="2057400" cy="6119812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019800" cy="611981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732588" y="6165850"/>
            <a:ext cx="2133600" cy="476250"/>
          </a:xfrm>
        </p:spPr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538" y="188913"/>
            <a:ext cx="8999537" cy="10477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88913"/>
            <a:ext cx="2057400" cy="611981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019800" cy="611981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188913"/>
            <a:ext cx="598646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09538" y="188913"/>
            <a:ext cx="8999537" cy="1047750"/>
          </a:xfrm>
          <a:prstGeom prst="rect">
            <a:avLst/>
          </a:prstGeom>
          <a:noFill/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6013" y="188913"/>
            <a:ext cx="598646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DA44200-39BF-494A-8265-FEFFE3C6D386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09538" y="188913"/>
            <a:ext cx="8999537" cy="1047750"/>
          </a:xfrm>
          <a:prstGeom prst="rect">
            <a:avLst/>
          </a:prstGeom>
          <a:noFill/>
        </p:spPr>
      </p:pic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57488" y="6453188"/>
            <a:ext cx="3429024" cy="268287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afs.org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usterfs.com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ce.inf.ed.ac.uk/groups/services/file_service/docs/newfs-choice.html" TargetMode="External"/><Relationship Id="rId3" Type="http://schemas.openxmlformats.org/officeDocument/2006/relationships/hyperlink" Target="http://www.cse.buffalo.edu/gridforce/fall2004/DistributedFileSystemSept29.pdf" TargetMode="External"/><Relationship Id="rId7" Type="http://schemas.openxmlformats.org/officeDocument/2006/relationships/hyperlink" Target="http://www.openafs.org/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://www.nfsv4.org/" TargetMode="External"/><Relationship Id="rId5" Type="http://schemas.openxmlformats.org/officeDocument/2006/relationships/hyperlink" Target="http://ieeexplore.ieee.org/xpls/abs_all.jsp?arnumber=160222" TargetMode="External"/><Relationship Id="rId10" Type="http://schemas.openxmlformats.org/officeDocument/2006/relationships/hyperlink" Target="http://www.lustre.org/docs/whitepaper.pdf" TargetMode="External"/><Relationship Id="rId4" Type="http://schemas.openxmlformats.org/officeDocument/2006/relationships/hyperlink" Target="http://tools.ietf.org/html/rfc3530" TargetMode="External"/><Relationship Id="rId9" Type="http://schemas.openxmlformats.org/officeDocument/2006/relationships/hyperlink" Target="http://www.bittorrent.com/bittorrentecon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pdos.csail.mit.edu/papers/chord:cates-meng.pdf" TargetMode="External"/><Relationship Id="rId7" Type="http://schemas.openxmlformats.org/officeDocument/2006/relationships/hyperlink" Target="http://www.lustre.org/docs/whitepaper.pdf" TargetMode="Externa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mail.clusterfs.com/wikis/lustre/LustreDocumentation?action=AttachFile&amp;do=get&amp;target=LustreManual35.pdf" TargetMode="External"/><Relationship Id="rId5" Type="http://schemas.openxmlformats.org/officeDocument/2006/relationships/hyperlink" Target="http://labs.google.com/papers/bigtable-osdi06.pdf" TargetMode="External"/><Relationship Id="rId4" Type="http://schemas.openxmlformats.org/officeDocument/2006/relationships/hyperlink" Target="http://labs.google.com/papers/gfs-sosp2003.pdf" TargetMode="Externa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30491"/>
            <a:ext cx="7772400" cy="798509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Verteilte Dateisysteme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1662" y="4500570"/>
            <a:ext cx="5757858" cy="6477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de-DE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Mykhaylo</a:t>
            </a:r>
            <a:r>
              <a:rPr lang="de-D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Kabalkin</a:t>
            </a:r>
            <a:endParaRPr lang="de-D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0"/>
            <a:ext cx="8229600" cy="48577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Migration </a:t>
            </a:r>
            <a:r>
              <a:rPr lang="de-DE" sz="2000" b="1" dirty="0" err="1" smtClean="0">
                <a:latin typeface="Verdana Ref" pitchFamily="34" charset="0"/>
              </a:rPr>
              <a:t>Transparency</a:t>
            </a:r>
            <a:endParaRPr lang="de-DE" sz="2000" b="1" dirty="0" smtClean="0">
              <a:latin typeface="Verdana Ref" pitchFamily="34" charset="0"/>
            </a:endParaRPr>
          </a:p>
          <a:p>
            <a:pPr lvl="1"/>
            <a:r>
              <a:rPr lang="de-DE" sz="1600" b="1" dirty="0" smtClean="0">
                <a:latin typeface="Verdana Ref" pitchFamily="34" charset="0"/>
              </a:rPr>
              <a:t>Wird eine Datei im System verlagert, so soll das den Zugriff nicht beeinträchtigen</a:t>
            </a:r>
          </a:p>
          <a:p>
            <a:pPr>
              <a:lnSpc>
                <a:spcPct val="150000"/>
              </a:lnSpc>
            </a:pPr>
            <a:r>
              <a:rPr lang="de-DE" sz="2000" b="1" dirty="0" err="1" smtClean="0">
                <a:latin typeface="Verdana Ref" pitchFamily="34" charset="0"/>
              </a:rPr>
              <a:t>Failure</a:t>
            </a:r>
            <a:r>
              <a:rPr lang="de-DE" sz="2000" b="1" dirty="0" smtClean="0">
                <a:latin typeface="Verdana Ref" pitchFamily="34" charset="0"/>
              </a:rPr>
              <a:t> </a:t>
            </a:r>
            <a:r>
              <a:rPr lang="de-DE" sz="2000" b="1" dirty="0" err="1" smtClean="0">
                <a:latin typeface="Verdana Ref" pitchFamily="34" charset="0"/>
              </a:rPr>
              <a:t>Transparency</a:t>
            </a:r>
            <a:endParaRPr lang="de-DE" sz="2000" b="1" dirty="0" smtClean="0">
              <a:latin typeface="Verdana Ref" pitchFamily="34" charset="0"/>
            </a:endParaRPr>
          </a:p>
          <a:p>
            <a:pPr lvl="1"/>
            <a:r>
              <a:rPr lang="de-DE" sz="1600" b="1" dirty="0" smtClean="0">
                <a:latin typeface="Verdana Ref" pitchFamily="34" charset="0"/>
              </a:rPr>
              <a:t>Das Dateisystem muss korrekt arbeiten trotz des möglichen Ausfalls von Servern oder des Verlustes von Nachrichten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Performance </a:t>
            </a:r>
            <a:r>
              <a:rPr lang="de-DE" sz="2000" b="1" dirty="0" err="1" smtClean="0">
                <a:latin typeface="Verdana Ref" pitchFamily="34" charset="0"/>
              </a:rPr>
              <a:t>Transparency</a:t>
            </a:r>
            <a:endParaRPr lang="de-DE" sz="2000" b="1" dirty="0" smtClean="0">
              <a:latin typeface="Verdana Ref" pitchFamily="34" charset="0"/>
            </a:endParaRPr>
          </a:p>
          <a:p>
            <a:pPr lvl="1"/>
            <a:r>
              <a:rPr lang="de-DE" sz="1600" b="1" dirty="0" smtClean="0">
                <a:latin typeface="Verdana Ref" pitchFamily="34" charset="0"/>
                <a:ea typeface="+mn-ea"/>
                <a:cs typeface="+mn-cs"/>
              </a:rPr>
              <a:t>Trotz variierender Lasten am File-Server muss der Client mit genügender Geschwindigkeit arbeiten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  <a:ea typeface="+mn-ea"/>
                <a:cs typeface="+mn-cs"/>
              </a:rPr>
              <a:t>Skalierbarkeit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Hardware Heterogenität</a:t>
            </a:r>
            <a:endParaRPr lang="de-DE" sz="2000" b="1" dirty="0" smtClean="0">
              <a:latin typeface="Verdana Ref" pitchFamily="34" charset="0"/>
              <a:ea typeface="+mn-ea"/>
              <a:cs typeface="+mn-cs"/>
            </a:endParaRPr>
          </a:p>
          <a:p>
            <a:endParaRPr lang="de-DE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188913"/>
            <a:ext cx="7929585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Was ist ein verteiltes Dateisystem?</a:t>
            </a:r>
            <a:endParaRPr kumimoji="0" lang="de-DE" sz="39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Übersicht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4422"/>
            <a:ext cx="8229600" cy="4708525"/>
          </a:xfrm>
        </p:spPr>
        <p:txBody>
          <a:bodyPr/>
          <a:lstStyle/>
          <a:p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Einleitung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Was ist ein Dateisystem?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Was ist ein verteiltes Dateisystem?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Einige bekannte Systeme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Network File System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Andrew File System</a:t>
            </a:r>
          </a:p>
          <a:p>
            <a:pPr lvl="1"/>
            <a:r>
              <a:rPr lang="de-DE" sz="1600" b="1" dirty="0" err="1" smtClean="0">
                <a:latin typeface="Verdana Ref" pitchFamily="34" charset="0"/>
              </a:rPr>
              <a:t>BitTorrent</a:t>
            </a:r>
            <a:endParaRPr lang="de-DE" sz="1600" b="1" dirty="0" smtClean="0">
              <a:latin typeface="Verdana Ref" pitchFamily="34" charset="0"/>
            </a:endParaRPr>
          </a:p>
          <a:p>
            <a:pPr lvl="1"/>
            <a:r>
              <a:rPr lang="de-DE" sz="1600" b="1" dirty="0" smtClean="0">
                <a:latin typeface="Verdana Ref" pitchFamily="34" charset="0"/>
              </a:rPr>
              <a:t>Google FS</a:t>
            </a:r>
          </a:p>
          <a:p>
            <a:pPr lvl="1"/>
            <a:r>
              <a:rPr lang="de-DE" sz="1600" b="1" dirty="0" err="1" smtClean="0">
                <a:latin typeface="Verdana Ref" pitchFamily="34" charset="0"/>
              </a:rPr>
              <a:t>Lustre</a:t>
            </a:r>
            <a:r>
              <a:rPr lang="de-DE" sz="1600" b="1" dirty="0" smtClean="0">
                <a:latin typeface="Verdana Ref" pitchFamily="34" charset="0"/>
              </a:rPr>
              <a:t> FS</a:t>
            </a:r>
            <a:endParaRPr lang="de-DE" sz="1600" b="1" dirty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Einordnung ins Project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Quellen</a:t>
            </a:r>
            <a:endParaRPr lang="de-DE" sz="2000" b="1" dirty="0">
              <a:solidFill>
                <a:schemeClr val="accent3">
                  <a:lumMod val="75000"/>
                </a:schemeClr>
              </a:solidFill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endParaRPr lang="de-DE" sz="2000" b="1" dirty="0">
              <a:latin typeface="Verdana Ref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Network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3655"/>
            <a:ext cx="8401080" cy="46656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Bereits 1985 von Sun als erstes verteiltes Dateisystem eingeführt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Seit 1989 steht die Spezifikation auch anderen Herstellern zur Verfügung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Hauptziel – einen transparenten Zugriff auf Dateien in lokal verteilten Systemen zu gewährleisten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NFS Version 4 Protocol </a:t>
            </a:r>
            <a:r>
              <a:rPr lang="en-US" sz="2000" b="1" dirty="0" smtClean="0">
                <a:latin typeface="Verdana Ref" pitchFamily="34" charset="0"/>
              </a:rPr>
              <a:t>Specification</a:t>
            </a:r>
            <a:r>
              <a:rPr lang="de-DE" sz="2000" b="1" dirty="0" smtClean="0">
                <a:latin typeface="Verdana Ref" pitchFamily="34" charset="0"/>
              </a:rPr>
              <a:t> RFC 3530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Auf jedem Rechner sowohl die Client- als auch die Server-Komponenten installiert (bei großen Installationen – einige Rechner als Server konfiguriert)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Network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3655"/>
            <a:ext cx="8401080" cy="4665675"/>
          </a:xfrm>
        </p:spPr>
        <p:txBody>
          <a:bodyPr/>
          <a:lstStyle/>
          <a:p>
            <a:r>
              <a:rPr lang="de-DE" sz="2000" b="1" dirty="0" smtClean="0">
                <a:latin typeface="Verdana Ref" pitchFamily="34" charset="0"/>
              </a:rPr>
              <a:t>Client-Server Architektur</a:t>
            </a:r>
          </a:p>
          <a:p>
            <a:endParaRPr lang="de-DE" sz="2000" b="1" dirty="0" smtClean="0">
              <a:latin typeface="Verdana Ref" pitchFamily="34" charset="0"/>
            </a:endParaRPr>
          </a:p>
          <a:p>
            <a:r>
              <a:rPr lang="de-DE" sz="2000" b="1" dirty="0" smtClean="0">
                <a:latin typeface="Verdana Ref" pitchFamily="34" charset="0"/>
              </a:rPr>
              <a:t>Server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Kann Verzeichnisse exportieren/freigeben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Verwaltet Zugriffsrechte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Zustandslos</a:t>
            </a:r>
          </a:p>
          <a:p>
            <a:pPr lvl="1"/>
            <a:endParaRPr lang="de-DE" sz="1600" b="1" dirty="0" smtClean="0">
              <a:latin typeface="Verdana Ref" pitchFamily="34" charset="0"/>
            </a:endParaRPr>
          </a:p>
          <a:p>
            <a:r>
              <a:rPr lang="de-DE" sz="2000" b="1" dirty="0" smtClean="0">
                <a:latin typeface="Verdana Ref" pitchFamily="34" charset="0"/>
              </a:rPr>
              <a:t>Client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Kann Verzeichnisse vom Server importieren (</a:t>
            </a:r>
            <a:r>
              <a:rPr lang="de-DE" sz="1600" b="1" dirty="0" err="1" smtClean="0">
                <a:latin typeface="Verdana Ref" pitchFamily="34" charset="0"/>
              </a:rPr>
              <a:t>mounten</a:t>
            </a:r>
            <a:r>
              <a:rPr lang="de-DE" sz="1600" b="1" dirty="0" smtClean="0">
                <a:latin typeface="Verdana Ref" pitchFamily="34" charset="0"/>
              </a:rPr>
              <a:t>)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Diese erscheinen dann wie lokale Verzeichnisse und können so genutzt werden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Die Dateien verbleiben bei Zugriff auf dem Server, wo auch die Operationen ausgeführt werden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Network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/>
          <a:srcRect l="18787" t="41389" r="16222" b="35347"/>
          <a:stretch>
            <a:fillRect/>
          </a:stretch>
        </p:blipFill>
        <p:spPr bwMode="auto">
          <a:xfrm>
            <a:off x="328642" y="1644651"/>
            <a:ext cx="8458200" cy="428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20" y="5786454"/>
            <a:ext cx="4357686" cy="357206"/>
          </a:xfrm>
        </p:spPr>
        <p:txBody>
          <a:bodyPr/>
          <a:lstStyle/>
          <a:p>
            <a:pPr>
              <a:buNone/>
            </a:pPr>
            <a:r>
              <a:rPr lang="en-US" sz="1200" dirty="0">
                <a:latin typeface="Verdana Ref" pitchFamily="34" charset="0"/>
              </a:rPr>
              <a:t>The basic NFS architecture for UNIX </a:t>
            </a:r>
            <a:r>
              <a:rPr lang="en-US" sz="1200" dirty="0" smtClean="0">
                <a:latin typeface="Verdana Ref" pitchFamily="34" charset="0"/>
              </a:rPr>
              <a:t>systems</a:t>
            </a:r>
            <a:endParaRPr lang="en-US" sz="1200" dirty="0">
              <a:latin typeface="Verdana Ref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1263655"/>
            <a:ext cx="8401080" cy="466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832475" algn="l"/>
              </a:tabLst>
              <a:defRPr/>
            </a:pP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 Ref" pitchFamily="34" charset="0"/>
                <a:ea typeface="+mn-ea"/>
                <a:cs typeface="+mn-cs"/>
              </a:rPr>
              <a:t>NFS funktioniert über RPC (Remote</a:t>
            </a:r>
            <a:r>
              <a:rPr kumimoji="0" lang="de-DE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 Ref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 Ref" pitchFamily="34" charset="0"/>
                <a:ea typeface="+mn-ea"/>
                <a:cs typeface="+mn-cs"/>
              </a:rPr>
              <a:t>Procedure</a:t>
            </a:r>
            <a:r>
              <a:rPr kumimoji="0" lang="de-DE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 Ref" pitchFamily="34" charset="0"/>
                <a:ea typeface="+mn-ea"/>
                <a:cs typeface="+mn-cs"/>
              </a:rPr>
              <a:t> Call)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 Ref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Network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3655"/>
            <a:ext cx="8472518" cy="480855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Keinen durch NFS erzwungenen netzwerkweiten eindeutigen Namen (Ortstransparenz nur durch zusätzliche Maßnahmen erreichbar)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Kein dynamisches Migrations-Konzept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NFS kann keine Konsistenz garantieren (z.B. neue Dateien können 30 </a:t>
            </a:r>
            <a:r>
              <a:rPr lang="de-DE" sz="2000" b="1" dirty="0" err="1" smtClean="0">
                <a:latin typeface="Verdana Ref" pitchFamily="34" charset="0"/>
              </a:rPr>
              <a:t>sek</a:t>
            </a:r>
            <a:r>
              <a:rPr lang="de-DE" sz="2000" b="1" dirty="0" smtClean="0">
                <a:latin typeface="Verdana Ref" pitchFamily="34" charset="0"/>
              </a:rPr>
              <a:t>. existieren, ohne dass andere Clients dies erfahren)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Kein Replikationsmanagement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Skalierbarkeit ist limitiert (Caching-Verfahren wurde nur für kleine lokale Netze entworfen)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0"/>
            <a:ext cx="8229600" cy="46656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Seit 1983 im Rahmen von Andrew Projekt an der Carnegie Mellon University, Pittsburgh, PA in Kooperation mit IBM (weiter-) entwickelt</a:t>
            </a:r>
          </a:p>
          <a:p>
            <a:pPr>
              <a:lnSpc>
                <a:spcPct val="150000"/>
              </a:lnSpc>
            </a:pPr>
            <a:r>
              <a:rPr lang="de-DE" sz="2000" b="1" dirty="0" err="1" smtClean="0">
                <a:latin typeface="Verdana Ref" pitchFamily="34" charset="0"/>
              </a:rPr>
              <a:t>OpenAFS</a:t>
            </a:r>
            <a:r>
              <a:rPr lang="de-DE" sz="2000" b="1" dirty="0" smtClean="0">
                <a:latin typeface="Verdana Ref" pitchFamily="34" charset="0"/>
              </a:rPr>
              <a:t> 1.5.13 vom 28.12.2006 </a:t>
            </a:r>
            <a:r>
              <a:rPr lang="de-DE" sz="2000" b="1" dirty="0" smtClean="0">
                <a:latin typeface="Verdana Ref" pitchFamily="34" charset="0"/>
                <a:hlinkClick r:id="rId3"/>
              </a:rPr>
              <a:t>www.openafs.org</a:t>
            </a:r>
            <a:endParaRPr lang="de-DE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NFS war nicht ausreichend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Hauptziel – Skalierbarkeit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Z.B. für 10.000 Rechner auf dem CMU Campus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endParaRPr lang="de-DE" sz="16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0"/>
            <a:ext cx="8229600" cy="46656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Besitzt eine Ansammlung „vertrauenswürdiger“ Server;  alle anderen gelten als unsicher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Server sind zustandsbehaftet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Z.B. werden Clients vom Server benachrichtigt, wenn sich Dateien, auf die sie gerade zugreifen, geändert haben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Jeder Server kennt eine komplette Liste von (Haupt-) Verzeichnissen und deren Fundorten 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endParaRPr lang="de-DE" sz="16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0"/>
            <a:ext cx="8229600" cy="46656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Besonderheit ist die Caching-Methode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Es werden immer ganze Dateien auf die Client-Seite kopiert und dort im lokalen Dateisystem </a:t>
            </a:r>
            <a:r>
              <a:rPr lang="de-DE" sz="1600" b="1" dirty="0" err="1" smtClean="0">
                <a:latin typeface="Verdana Ref" pitchFamily="34" charset="0"/>
              </a:rPr>
              <a:t>gecached</a:t>
            </a:r>
            <a:endParaRPr lang="de-DE" sz="1600" b="1" dirty="0" smtClean="0">
              <a:latin typeface="Verdana Ref" pitchFamily="34" charset="0"/>
            </a:endParaRP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Erst wenn die Datei geschlossen wird, erfolgt die Aktualisierung der Server-Seite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Die Datei bleibt weiterhin auf der Client-Seite im Working-Set, bis wieder auf diese zugegriffen wird oder sie aus dem Working-Set verdrängt wird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4422"/>
            <a:ext cx="8401080" cy="46656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latin typeface="Verdana Ref" pitchFamily="34" charset="0"/>
              </a:rPr>
              <a:t>The dice project, University of Edinburgh</a:t>
            </a:r>
            <a:r>
              <a:rPr lang="en-US" sz="2000" dirty="0" smtClean="0"/>
              <a:t> </a:t>
            </a:r>
            <a:r>
              <a:rPr lang="en-US" sz="2000" b="1" dirty="0" smtClean="0">
                <a:latin typeface="Verdana Ref" pitchFamily="34" charset="0"/>
              </a:rPr>
              <a:t>„A Comparison Between AFS and NFSv4“</a:t>
            </a:r>
          </a:p>
          <a:p>
            <a:pPr>
              <a:lnSpc>
                <a:spcPct val="150000"/>
              </a:lnSpc>
            </a:pPr>
            <a:endParaRPr lang="en-US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err="1" smtClean="0">
                <a:latin typeface="Verdana Ref" pitchFamily="34" charset="0"/>
              </a:rPr>
              <a:t>OpenAFS</a:t>
            </a:r>
            <a:r>
              <a:rPr lang="en-US" sz="2000" b="1" dirty="0" smtClean="0">
                <a:latin typeface="Verdana Ref" pitchFamily="34" charset="0"/>
              </a:rPr>
              <a:t> </a:t>
            </a:r>
            <a:r>
              <a:rPr lang="de-DE" sz="2000" b="1" dirty="0" smtClean="0">
                <a:latin typeface="Verdana Ref" pitchFamily="34" charset="0"/>
              </a:rPr>
              <a:t>wird in mehreren Institutionen eingesetzt</a:t>
            </a:r>
          </a:p>
          <a:p>
            <a:pPr lvl="1">
              <a:lnSpc>
                <a:spcPct val="150000"/>
              </a:lnSpc>
            </a:pPr>
            <a:r>
              <a:rPr lang="de-DE" sz="1600" b="1" dirty="0" err="1" smtClean="0">
                <a:latin typeface="Verdana Ref" pitchFamily="34" charset="0"/>
              </a:rPr>
              <a:t>Duce</a:t>
            </a:r>
            <a:r>
              <a:rPr lang="de-DE" sz="1600" b="1" dirty="0" smtClean="0">
                <a:latin typeface="Verdana Ref" pitchFamily="34" charset="0"/>
              </a:rPr>
              <a:t> University Office </a:t>
            </a:r>
            <a:r>
              <a:rPr lang="de-DE" sz="1600" b="1" dirty="0" err="1" smtClean="0">
                <a:latin typeface="Verdana Ref" pitchFamily="34" charset="0"/>
              </a:rPr>
              <a:t>of</a:t>
            </a:r>
            <a:r>
              <a:rPr lang="de-DE" sz="1600" b="1" dirty="0" smtClean="0">
                <a:latin typeface="Verdana Ref" pitchFamily="34" charset="0"/>
              </a:rPr>
              <a:t> Information Technology, North Carolina, USA</a:t>
            </a:r>
          </a:p>
          <a:p>
            <a:pPr lvl="1">
              <a:lnSpc>
                <a:spcPct val="150000"/>
              </a:lnSpc>
            </a:pPr>
            <a:r>
              <a:rPr lang="sv-SE" sz="1600" b="1" dirty="0" smtClean="0">
                <a:latin typeface="Verdana Ref" pitchFamily="34" charset="0"/>
              </a:rPr>
              <a:t>Kungliga Tekniska Högskolan Elektro Department, Institut of Technology, Stockholm, Schweden</a:t>
            </a:r>
          </a:p>
          <a:p>
            <a:pPr lvl="1">
              <a:lnSpc>
                <a:spcPct val="150000"/>
              </a:lnSpc>
            </a:pPr>
            <a:r>
              <a:rPr lang="en-US" sz="1600" b="1" dirty="0" smtClean="0">
                <a:latin typeface="Verdana Ref" pitchFamily="34" charset="0"/>
              </a:rPr>
              <a:t>New Jersey Institute of Technology University Information Systems</a:t>
            </a:r>
          </a:p>
          <a:p>
            <a:pPr lvl="1">
              <a:lnSpc>
                <a:spcPct val="150000"/>
              </a:lnSpc>
            </a:pPr>
            <a:r>
              <a:rPr lang="da-DK" sz="1600" b="1" dirty="0" smtClean="0">
                <a:latin typeface="Verdana Ref" pitchFamily="34" charset="0"/>
              </a:rPr>
              <a:t>Dr. Wilhelm Andre Gymnasium, Chemnitz, Deutschland</a:t>
            </a:r>
            <a:endParaRPr lang="de-DE" sz="16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endParaRPr lang="en-US" sz="20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Übersicht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4422"/>
            <a:ext cx="8229600" cy="4708525"/>
          </a:xfrm>
        </p:spPr>
        <p:txBody>
          <a:bodyPr/>
          <a:lstStyle/>
          <a:p>
            <a:r>
              <a:rPr lang="de-DE" sz="2000" b="1" dirty="0" smtClean="0">
                <a:latin typeface="Verdana Ref" pitchFamily="34" charset="0"/>
              </a:rPr>
              <a:t>Einleitung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Was ist ein Dateisystem?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Was ist ein verteiltes Dateisystem?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Einige bekannte Systeme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Network File System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Andrew File System</a:t>
            </a:r>
          </a:p>
          <a:p>
            <a:pPr lvl="1"/>
            <a:r>
              <a:rPr lang="de-DE" sz="1600" b="1" dirty="0" err="1" smtClean="0">
                <a:latin typeface="Verdana Ref" pitchFamily="34" charset="0"/>
              </a:rPr>
              <a:t>BitTorrent</a:t>
            </a:r>
            <a:endParaRPr lang="de-DE" sz="1600" b="1" dirty="0" smtClean="0">
              <a:latin typeface="Verdana Ref" pitchFamily="34" charset="0"/>
            </a:endParaRPr>
          </a:p>
          <a:p>
            <a:pPr lvl="1"/>
            <a:r>
              <a:rPr lang="de-DE" sz="1600" b="1" dirty="0" smtClean="0">
                <a:latin typeface="Verdana Ref" pitchFamily="34" charset="0"/>
              </a:rPr>
              <a:t>Google FS</a:t>
            </a:r>
          </a:p>
          <a:p>
            <a:pPr lvl="1"/>
            <a:r>
              <a:rPr lang="de-DE" sz="1600" b="1" dirty="0" err="1" smtClean="0">
                <a:latin typeface="Verdana Ref" pitchFamily="34" charset="0"/>
              </a:rPr>
              <a:t>Lustre</a:t>
            </a:r>
            <a:r>
              <a:rPr lang="de-DE" sz="1600" b="1" dirty="0" smtClean="0">
                <a:latin typeface="Verdana Ref" pitchFamily="34" charset="0"/>
              </a:rPr>
              <a:t> FS</a:t>
            </a:r>
            <a:endParaRPr lang="de-DE" sz="1600" b="1" dirty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Einordnung ins Project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Quellen</a:t>
            </a:r>
            <a:endParaRPr lang="de-DE" sz="2000" b="1" dirty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endParaRPr lang="de-DE" sz="2000" b="1" dirty="0">
              <a:latin typeface="Verdana Ref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BitTorrent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3655"/>
            <a:ext cx="8229600" cy="46656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Von Bram Cohen entwickeltes File-Sharing Protokoll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Geeignet für die Verteilung großer Dateien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Skaliert gut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Referenzimplementierung von B. Cohen in Python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err="1" smtClean="0">
                <a:latin typeface="Verdana Ref" pitchFamily="34" charset="0"/>
              </a:rPr>
              <a:t>Red</a:t>
            </a:r>
            <a:r>
              <a:rPr lang="de-DE" sz="2000" b="1" dirty="0" smtClean="0">
                <a:latin typeface="Verdana Ref" pitchFamily="34" charset="0"/>
              </a:rPr>
              <a:t> Hat, </a:t>
            </a:r>
            <a:r>
              <a:rPr lang="de-DE" sz="2000" b="1" dirty="0" err="1" smtClean="0">
                <a:latin typeface="Verdana Ref" pitchFamily="34" charset="0"/>
              </a:rPr>
              <a:t>Ubuntu</a:t>
            </a:r>
            <a:r>
              <a:rPr lang="de-DE" sz="2000" b="1" dirty="0" smtClean="0">
                <a:latin typeface="Verdana Ref" pitchFamily="34" charset="0"/>
              </a:rPr>
              <a:t>, </a:t>
            </a:r>
            <a:r>
              <a:rPr lang="de-DE" sz="2000" b="1" dirty="0" err="1" smtClean="0">
                <a:latin typeface="Verdana Ref" pitchFamily="34" charset="0"/>
              </a:rPr>
              <a:t>FreeBSD</a:t>
            </a:r>
            <a:r>
              <a:rPr lang="de-DE" sz="2000" b="1" dirty="0" smtClean="0">
                <a:latin typeface="Verdana Ref" pitchFamily="34" charset="0"/>
              </a:rPr>
              <a:t> Distribution Verteilung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BitTorrent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3655"/>
            <a:ext cx="8229600" cy="46656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Peers (Client)</a:t>
            </a:r>
          </a:p>
          <a:p>
            <a:pPr lvl="1">
              <a:lnSpc>
                <a:spcPct val="150000"/>
              </a:lnSpc>
            </a:pPr>
            <a:r>
              <a:rPr lang="de-DE" sz="1600" b="1" dirty="0" err="1" smtClean="0">
                <a:latin typeface="Verdana Ref" pitchFamily="34" charset="0"/>
              </a:rPr>
              <a:t>Seed</a:t>
            </a:r>
            <a:r>
              <a:rPr lang="de-DE" sz="1600" b="1" dirty="0" smtClean="0">
                <a:latin typeface="Verdana Ref" pitchFamily="34" charset="0"/>
              </a:rPr>
              <a:t> </a:t>
            </a:r>
          </a:p>
          <a:p>
            <a:pPr lvl="2">
              <a:lnSpc>
                <a:spcPct val="150000"/>
              </a:lnSpc>
            </a:pPr>
            <a:r>
              <a:rPr lang="de-DE" sz="1200" b="1" dirty="0" smtClean="0">
                <a:latin typeface="Verdana Ref" pitchFamily="34" charset="0"/>
              </a:rPr>
              <a:t>Besitzt vollständige Datei und stellt sie zum Download bereit</a:t>
            </a:r>
          </a:p>
          <a:p>
            <a:pPr lvl="2">
              <a:lnSpc>
                <a:spcPct val="150000"/>
              </a:lnSpc>
            </a:pPr>
            <a:r>
              <a:rPr lang="de-DE" sz="1200" b="1" dirty="0" smtClean="0">
                <a:latin typeface="Verdana Ref" pitchFamily="34" charset="0"/>
              </a:rPr>
              <a:t>Entweder der ursprüngliche Anbieter oder der, der nach dem kompletten Download einer Datei diese weiter zum Download zur Verfügung stellt</a:t>
            </a:r>
          </a:p>
          <a:p>
            <a:pPr lvl="2">
              <a:lnSpc>
                <a:spcPct val="150000"/>
              </a:lnSpc>
            </a:pPr>
            <a:endParaRPr lang="de-DE" sz="1200" b="1" dirty="0" smtClean="0">
              <a:latin typeface="Verdana Ref" pitchFamily="34" charset="0"/>
            </a:endParaRPr>
          </a:p>
          <a:p>
            <a:pPr lvl="1">
              <a:lnSpc>
                <a:spcPct val="150000"/>
              </a:lnSpc>
            </a:pPr>
            <a:r>
              <a:rPr lang="de-DE" sz="1600" b="1" dirty="0" err="1" smtClean="0">
                <a:latin typeface="Verdana Ref" pitchFamily="34" charset="0"/>
              </a:rPr>
              <a:t>Leecher</a:t>
            </a:r>
            <a:endParaRPr lang="de-DE" sz="1600" b="1" dirty="0" smtClean="0">
              <a:latin typeface="Verdana Ref" pitchFamily="34" charset="0"/>
            </a:endParaRPr>
          </a:p>
          <a:p>
            <a:pPr lvl="2">
              <a:lnSpc>
                <a:spcPct val="150000"/>
              </a:lnSpc>
            </a:pPr>
            <a:r>
              <a:rPr lang="de-DE" sz="1200" b="1" dirty="0" smtClean="0">
                <a:latin typeface="Verdana Ref" pitchFamily="34" charset="0"/>
              </a:rPr>
              <a:t>Besitzt noch keine komplette Datei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BitTorrent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0"/>
            <a:ext cx="8229600" cy="502286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Zentraler </a:t>
            </a:r>
            <a:r>
              <a:rPr lang="de-DE" sz="2000" b="1" dirty="0" err="1" smtClean="0">
                <a:latin typeface="Verdana Ref" pitchFamily="34" charset="0"/>
              </a:rPr>
              <a:t>Tracker</a:t>
            </a:r>
            <a:endParaRPr lang="de-DE" sz="2000" b="1" dirty="0" smtClean="0">
              <a:latin typeface="Verdana Ref" pitchFamily="34" charset="0"/>
            </a:endParaRP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Verwaltet Informationen zu einer oder mehreren Dateien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Gibt den Clients bekannt, wer noch die Datei herunterlädt oder verteilt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Sobald ein Client ein Segment (</a:t>
            </a:r>
            <a:r>
              <a:rPr lang="de-DE" sz="1600" b="1" dirty="0" err="1" smtClean="0">
                <a:latin typeface="Verdana Ref" pitchFamily="34" charset="0"/>
              </a:rPr>
              <a:t>chunk</a:t>
            </a:r>
            <a:r>
              <a:rPr lang="de-DE" sz="1600" b="1" dirty="0" smtClean="0">
                <a:latin typeface="Verdana Ref" pitchFamily="34" charset="0"/>
              </a:rPr>
              <a:t>) der Datei erhalten und die Prüfsumme verifiziert hat, meldet er dies dem </a:t>
            </a:r>
            <a:r>
              <a:rPr lang="de-DE" sz="1600" b="1" dirty="0" err="1" smtClean="0">
                <a:latin typeface="Verdana Ref" pitchFamily="34" charset="0"/>
              </a:rPr>
              <a:t>Tracker</a:t>
            </a:r>
            <a:r>
              <a:rPr lang="de-DE" sz="1600" b="1" dirty="0" smtClean="0">
                <a:latin typeface="Verdana Ref" pitchFamily="34" charset="0"/>
              </a:rPr>
              <a:t> und kann dieses Dateistück schon an andere Clients weitergeben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err="1" smtClean="0">
                <a:latin typeface="Verdana Ref" pitchFamily="34" charset="0"/>
              </a:rPr>
              <a:t>Torrent</a:t>
            </a:r>
            <a:r>
              <a:rPr lang="de-DE" sz="2000" b="1" dirty="0" smtClean="0">
                <a:latin typeface="Verdana Ref" pitchFamily="34" charset="0"/>
              </a:rPr>
              <a:t>-Datei - .</a:t>
            </a:r>
            <a:r>
              <a:rPr lang="de-DE" sz="2000" b="1" dirty="0" err="1" smtClean="0">
                <a:latin typeface="Verdana Ref" pitchFamily="34" charset="0"/>
              </a:rPr>
              <a:t>torrent</a:t>
            </a:r>
            <a:endParaRPr lang="de-DE" sz="2000" b="1" dirty="0" smtClean="0">
              <a:latin typeface="Verdana Ref" pitchFamily="34" charset="0"/>
            </a:endParaRP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Enthält alle wichtige Meta-Informationen (die Adresse des </a:t>
            </a:r>
            <a:r>
              <a:rPr lang="de-DE" sz="1600" b="1" dirty="0" err="1" smtClean="0">
                <a:latin typeface="Verdana Ref" pitchFamily="34" charset="0"/>
              </a:rPr>
              <a:t>Trackers</a:t>
            </a:r>
            <a:r>
              <a:rPr lang="de-DE" sz="1600" b="1" dirty="0" smtClean="0">
                <a:latin typeface="Verdana Ref" pitchFamily="34" charset="0"/>
              </a:rPr>
              <a:t>, Dateiname, Größe und Prüfsumme der herunterzuladenden Datei)</a:t>
            </a:r>
          </a:p>
          <a:p>
            <a:pPr lvl="1">
              <a:lnSpc>
                <a:spcPct val="150000"/>
              </a:lnSpc>
            </a:pPr>
            <a:endParaRPr lang="de-DE" sz="1600" b="1" dirty="0" smtClean="0">
              <a:latin typeface="Verdana Ref" pitchFamily="34" charset="0"/>
            </a:endParaRPr>
          </a:p>
          <a:p>
            <a:pPr lvl="1">
              <a:lnSpc>
                <a:spcPct val="150000"/>
              </a:lnSpc>
            </a:pPr>
            <a:endParaRPr lang="de-DE" sz="16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BitTorrent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pic>
        <p:nvPicPr>
          <p:cNvPr id="7" name="Grafik 6" descr="bittorrent_architektu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496" y="1524000"/>
            <a:ext cx="4976834" cy="3810000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428992" y="5715016"/>
            <a:ext cx="22860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 smtClean="0">
                <a:latin typeface="Verdana Ref" pitchFamily="34" charset="0"/>
              </a:rPr>
              <a:t>BitTorrent</a:t>
            </a:r>
            <a:r>
              <a:rPr lang="de-DE" sz="1400" dirty="0" smtClean="0">
                <a:latin typeface="Verdana Ref" pitchFamily="34" charset="0"/>
              </a:rPr>
              <a:t> Architektur</a:t>
            </a:r>
            <a:endParaRPr lang="de-DE" sz="1400" dirty="0">
              <a:latin typeface="Verdana Ref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BitTorrent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3655"/>
            <a:ext cx="8229600" cy="46656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„</a:t>
            </a:r>
            <a:r>
              <a:rPr lang="de-DE" sz="2000" b="1" dirty="0" err="1" smtClean="0">
                <a:latin typeface="Verdana Ref" pitchFamily="34" charset="0"/>
              </a:rPr>
              <a:t>Trackerlose</a:t>
            </a:r>
            <a:r>
              <a:rPr lang="de-DE" sz="2000" b="1" dirty="0" smtClean="0">
                <a:latin typeface="Verdana Ref" pitchFamily="34" charset="0"/>
              </a:rPr>
              <a:t>“ Systeme</a:t>
            </a:r>
          </a:p>
          <a:p>
            <a:pPr lvl="1">
              <a:lnSpc>
                <a:spcPct val="150000"/>
              </a:lnSpc>
            </a:pPr>
            <a:r>
              <a:rPr lang="de-DE" sz="1600" b="1" dirty="0" err="1" smtClean="0">
                <a:latin typeface="Verdana Ref" pitchFamily="34" charset="0"/>
              </a:rPr>
              <a:t>Trackerfunktion</a:t>
            </a:r>
            <a:r>
              <a:rPr lang="de-DE" sz="1600" b="1" dirty="0" smtClean="0">
                <a:latin typeface="Verdana Ref" pitchFamily="34" charset="0"/>
              </a:rPr>
              <a:t> wird von den Clients mit übernommen.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Dadurch wird fehlende Ausfallsicherheit des </a:t>
            </a:r>
            <a:r>
              <a:rPr lang="de-DE" sz="1600" b="1" dirty="0" err="1" smtClean="0">
                <a:latin typeface="Verdana Ref" pitchFamily="34" charset="0"/>
              </a:rPr>
              <a:t>Trackers</a:t>
            </a:r>
            <a:r>
              <a:rPr lang="de-DE" sz="1600" b="1" dirty="0" smtClean="0">
                <a:latin typeface="Verdana Ref" pitchFamily="34" charset="0"/>
              </a:rPr>
              <a:t> vermieden</a:t>
            </a:r>
          </a:p>
          <a:p>
            <a:pPr lvl="1">
              <a:lnSpc>
                <a:spcPct val="150000"/>
              </a:lnSpc>
            </a:pPr>
            <a:r>
              <a:rPr lang="de-DE" sz="1600" b="1" dirty="0" err="1" smtClean="0">
                <a:latin typeface="Verdana Ref" pitchFamily="34" charset="0"/>
              </a:rPr>
              <a:t>Tracker</a:t>
            </a:r>
            <a:r>
              <a:rPr lang="de-DE" sz="1600" b="1" dirty="0" smtClean="0">
                <a:latin typeface="Verdana Ref" pitchFamily="34" charset="0"/>
              </a:rPr>
              <a:t> kann dezentral als Distributed Hash Table auf den Clients (im Netz) selbst abgelegt und verwaltet werden. 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Distributed Hash Table kann den </a:t>
            </a:r>
            <a:r>
              <a:rPr lang="de-DE" sz="1600" b="1" dirty="0" err="1" smtClean="0">
                <a:latin typeface="Verdana Ref" pitchFamily="34" charset="0"/>
              </a:rPr>
              <a:t>Tracker</a:t>
            </a:r>
            <a:r>
              <a:rPr lang="de-DE" sz="1600" b="1" dirty="0" smtClean="0">
                <a:latin typeface="Verdana Ref" pitchFamily="34" charset="0"/>
              </a:rPr>
              <a:t> vollständig ersetzen.</a:t>
            </a:r>
          </a:p>
          <a:p>
            <a:pPr lvl="1">
              <a:lnSpc>
                <a:spcPct val="150000"/>
              </a:lnSpc>
            </a:pPr>
            <a:endParaRPr lang="de-DE" sz="16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Google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0"/>
            <a:ext cx="8229600" cy="46656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Von Google Labs entworfen, um die schnell wachsenden Anfragen von </a:t>
            </a:r>
            <a:r>
              <a:rPr lang="de-DE" sz="2000" b="1" dirty="0" err="1" smtClean="0">
                <a:latin typeface="Verdana Ref" pitchFamily="34" charset="0"/>
              </a:rPr>
              <a:t>Google‘s</a:t>
            </a:r>
            <a:r>
              <a:rPr lang="de-DE" sz="2000" b="1" dirty="0" smtClean="0">
                <a:latin typeface="Verdana Ref" pitchFamily="34" charset="0"/>
              </a:rPr>
              <a:t> Datenverarbeitungsprozessen zu verbessern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Cluster-</a:t>
            </a:r>
            <a:r>
              <a:rPr lang="de-DE" sz="2000" b="1" dirty="0" err="1" smtClean="0">
                <a:latin typeface="Verdana Ref" pitchFamily="34" charset="0"/>
              </a:rPr>
              <a:t>Filesystem</a:t>
            </a:r>
            <a:r>
              <a:rPr lang="de-DE" sz="2000" b="1" dirty="0" smtClean="0">
                <a:latin typeface="Verdana Ref" pitchFamily="34" charset="0"/>
              </a:rPr>
              <a:t> mit folgenden Zielen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Hohe Performanz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Skalierbarkeit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Zuverlässigkeit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Verfügbarkeit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Fehler-Toleranz und Auto-</a:t>
            </a:r>
            <a:r>
              <a:rPr lang="de-DE" sz="2000" b="1" dirty="0" err="1" smtClean="0">
                <a:latin typeface="Verdana Ref" pitchFamily="34" charset="0"/>
              </a:rPr>
              <a:t>Recovery</a:t>
            </a:r>
            <a:r>
              <a:rPr lang="de-DE" sz="2000" b="1" dirty="0" smtClean="0">
                <a:latin typeface="Verdana Ref" pitchFamily="34" charset="0"/>
              </a:rPr>
              <a:t> Integration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Dateigröße ab 100 MB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Google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143380"/>
            <a:ext cx="8229600" cy="216534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Ein GFS Master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Mehrere GFS </a:t>
            </a:r>
            <a:r>
              <a:rPr lang="de-DE" sz="2000" b="1" dirty="0" err="1" smtClean="0">
                <a:latin typeface="Verdana Ref" pitchFamily="34" charset="0"/>
              </a:rPr>
              <a:t>Chunkserver</a:t>
            </a:r>
            <a:endParaRPr lang="de-DE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Mehrere GFS Clients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pic>
        <p:nvPicPr>
          <p:cNvPr id="7" name="Grafik 6" descr="googleF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238" y="1271592"/>
            <a:ext cx="7277100" cy="2800350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5643570" y="4000504"/>
            <a:ext cx="26432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[GFS </a:t>
            </a:r>
            <a:r>
              <a:rPr lang="de-DE" sz="1200" b="1" dirty="0" err="1" smtClean="0"/>
              <a:t>Architecture</a:t>
            </a:r>
            <a:r>
              <a:rPr lang="de-DE" sz="1200" b="1" dirty="0" smtClean="0"/>
              <a:t>]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Google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3655"/>
            <a:ext cx="8229600" cy="46656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GFS Master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Verwaltet Metadaten (Datei- und </a:t>
            </a:r>
            <a:r>
              <a:rPr lang="de-DE" sz="1600" b="1" dirty="0" err="1" smtClean="0">
                <a:latin typeface="Verdana Ref" pitchFamily="34" charset="0"/>
              </a:rPr>
              <a:t>Chunk</a:t>
            </a:r>
            <a:r>
              <a:rPr lang="de-DE" sz="1600" b="1" dirty="0" smtClean="0">
                <a:latin typeface="Verdana Ref" pitchFamily="34" charset="0"/>
              </a:rPr>
              <a:t>-Namensräume, Zugriffsrechte sowie das Mapping von Dateien nach </a:t>
            </a:r>
            <a:r>
              <a:rPr lang="de-DE" sz="1600" b="1" dirty="0" err="1" smtClean="0">
                <a:latin typeface="Verdana Ref" pitchFamily="34" charset="0"/>
              </a:rPr>
              <a:t>Chunks</a:t>
            </a:r>
            <a:r>
              <a:rPr lang="de-DE" sz="1600" b="1" dirty="0" smtClean="0">
                <a:latin typeface="Verdana Ref" pitchFamily="34" charset="0"/>
              </a:rPr>
              <a:t> und die Position jeder </a:t>
            </a:r>
            <a:r>
              <a:rPr lang="de-DE" sz="1600" b="1" dirty="0" err="1" smtClean="0">
                <a:latin typeface="Verdana Ref" pitchFamily="34" charset="0"/>
              </a:rPr>
              <a:t>Chunkkopie</a:t>
            </a:r>
            <a:r>
              <a:rPr lang="de-DE" sz="1600" b="1" dirty="0" smtClean="0">
                <a:latin typeface="Verdana Ref" pitchFamily="34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Koordiniert systemweite Aktivitäten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GFS </a:t>
            </a:r>
            <a:r>
              <a:rPr lang="de-DE" sz="2000" b="1" dirty="0" err="1" smtClean="0">
                <a:latin typeface="Verdana Ref" pitchFamily="34" charset="0"/>
              </a:rPr>
              <a:t>Chunkserver</a:t>
            </a:r>
            <a:endParaRPr lang="de-DE" sz="2000" b="1" dirty="0" smtClean="0">
              <a:latin typeface="Verdana Ref" pitchFamily="34" charset="0"/>
            </a:endParaRP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Führt Operationen auf den </a:t>
            </a:r>
            <a:r>
              <a:rPr lang="de-DE" sz="1600" b="1" dirty="0" err="1" smtClean="0">
                <a:latin typeface="Verdana Ref" pitchFamily="34" charset="0"/>
              </a:rPr>
              <a:t>Chunks</a:t>
            </a:r>
            <a:r>
              <a:rPr lang="de-DE" sz="1600" b="1" dirty="0" smtClean="0">
                <a:latin typeface="Verdana Ref" pitchFamily="34" charset="0"/>
              </a:rPr>
              <a:t> aus</a:t>
            </a:r>
          </a:p>
          <a:p>
            <a:pPr lvl="1">
              <a:lnSpc>
                <a:spcPct val="150000"/>
              </a:lnSpc>
            </a:pPr>
            <a:r>
              <a:rPr lang="de-DE" sz="1600" b="1" dirty="0" err="1" smtClean="0">
                <a:latin typeface="Verdana Ref" pitchFamily="34" charset="0"/>
              </a:rPr>
              <a:t>Chunks</a:t>
            </a:r>
            <a:r>
              <a:rPr lang="de-DE" sz="1600" b="1" dirty="0" smtClean="0">
                <a:latin typeface="Verdana Ref" pitchFamily="34" charset="0"/>
              </a:rPr>
              <a:t> werden auf anderen </a:t>
            </a:r>
            <a:r>
              <a:rPr lang="de-DE" sz="1600" b="1" dirty="0" err="1" smtClean="0">
                <a:latin typeface="Verdana Ref" pitchFamily="34" charset="0"/>
              </a:rPr>
              <a:t>Chunkservern</a:t>
            </a:r>
            <a:r>
              <a:rPr lang="de-DE" sz="1600" b="1" dirty="0" smtClean="0">
                <a:latin typeface="Verdana Ref" pitchFamily="34" charset="0"/>
              </a:rPr>
              <a:t> repliziert</a:t>
            </a:r>
          </a:p>
          <a:p>
            <a:pPr>
              <a:lnSpc>
                <a:spcPct val="150000"/>
              </a:lnSpc>
            </a:pPr>
            <a:r>
              <a:rPr lang="de-DE" sz="2000" b="1" dirty="0" err="1" smtClean="0">
                <a:latin typeface="Verdana Ref" pitchFamily="34" charset="0"/>
              </a:rPr>
              <a:t>Chunks</a:t>
            </a:r>
            <a:r>
              <a:rPr lang="de-DE" sz="2000" b="1" dirty="0" smtClean="0">
                <a:latin typeface="Verdana Ref" pitchFamily="34" charset="0"/>
              </a:rPr>
              <a:t> fester Größe (64MB)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Identifizierung durch unveränderlichen, globalen und einzigartigen 64 </a:t>
            </a:r>
            <a:r>
              <a:rPr lang="de-DE" sz="1600" b="1" dirty="0" err="1" smtClean="0">
                <a:latin typeface="Verdana Ref" pitchFamily="34" charset="0"/>
              </a:rPr>
              <a:t>bit</a:t>
            </a:r>
            <a:r>
              <a:rPr lang="de-DE" sz="1600" b="1" dirty="0" smtClean="0">
                <a:latin typeface="Verdana Ref" pitchFamily="34" charset="0"/>
              </a:rPr>
              <a:t> </a:t>
            </a:r>
            <a:r>
              <a:rPr lang="de-DE" sz="1600" b="1" dirty="0" err="1" smtClean="0">
                <a:latin typeface="Verdana Ref" pitchFamily="34" charset="0"/>
              </a:rPr>
              <a:t>chunk</a:t>
            </a:r>
            <a:r>
              <a:rPr lang="de-DE" sz="1600" b="1" dirty="0" smtClean="0">
                <a:latin typeface="Verdana Ref" pitchFamily="34" charset="0"/>
              </a:rPr>
              <a:t> handle. Handle wird vom GFS Master zugewiesen</a:t>
            </a:r>
          </a:p>
          <a:p>
            <a:pPr lvl="1">
              <a:lnSpc>
                <a:spcPct val="150000"/>
              </a:lnSpc>
            </a:pPr>
            <a:endParaRPr lang="de-DE" sz="12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27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Google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214423"/>
            <a:ext cx="5643602" cy="428627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Schreiboperation</a:t>
            </a:r>
          </a:p>
          <a:p>
            <a:pPr marL="625475" lvl="1" indent="-457200">
              <a:buFont typeface="+mj-lt"/>
              <a:buAutoNum type="arabicPeriod"/>
            </a:pPr>
            <a:r>
              <a:rPr lang="de-DE" sz="1600" b="1" dirty="0" smtClean="0">
                <a:latin typeface="Verdana Ref" pitchFamily="34" charset="0"/>
              </a:rPr>
              <a:t>Client stellt eine Anfrage an den Master </a:t>
            </a:r>
          </a:p>
          <a:p>
            <a:pPr marL="625475" lvl="1" indent="-457200">
              <a:buFont typeface="+mj-lt"/>
              <a:buAutoNum type="arabicPeriod"/>
            </a:pPr>
            <a:endParaRPr lang="de-DE" sz="1600" b="1" dirty="0" smtClean="0">
              <a:latin typeface="Verdana Ref" pitchFamily="34" charset="0"/>
            </a:endParaRPr>
          </a:p>
          <a:p>
            <a:pPr marL="625475" lvl="1" indent="-457200">
              <a:buFont typeface="+mj-lt"/>
              <a:buAutoNum type="arabicPeriod"/>
            </a:pPr>
            <a:r>
              <a:rPr lang="de-DE" sz="1600" b="1" dirty="0" smtClean="0">
                <a:latin typeface="Verdana Ref" pitchFamily="34" charset="0"/>
              </a:rPr>
              <a:t>Master gibt den Ort der primären und sekundären Kopie zurück</a:t>
            </a:r>
          </a:p>
          <a:p>
            <a:pPr marL="625475" lvl="1" indent="-457200">
              <a:buFont typeface="+mj-lt"/>
              <a:buAutoNum type="arabicPeriod"/>
            </a:pPr>
            <a:endParaRPr lang="de-DE" sz="1600" dirty="0" smtClean="0">
              <a:latin typeface="Verdana Ref" pitchFamily="34" charset="0"/>
            </a:endParaRPr>
          </a:p>
          <a:p>
            <a:pPr marL="625475" lvl="1" indent="-457200">
              <a:buFont typeface="+mj-lt"/>
              <a:buAutoNum type="arabicPeriod"/>
            </a:pPr>
            <a:r>
              <a:rPr lang="de-DE" sz="1600" b="1" dirty="0" smtClean="0">
                <a:latin typeface="Verdana Ref" pitchFamily="34" charset="0"/>
              </a:rPr>
              <a:t>Der Client übermittelt die Daten an alle Kopien</a:t>
            </a:r>
          </a:p>
          <a:p>
            <a:pPr marL="625475" lvl="1" indent="-457200">
              <a:buFont typeface="+mj-lt"/>
              <a:buAutoNum type="arabicPeriod"/>
            </a:pPr>
            <a:endParaRPr lang="de-DE" sz="1600" dirty="0" smtClean="0">
              <a:latin typeface="Verdana Ref" pitchFamily="34" charset="0"/>
            </a:endParaRPr>
          </a:p>
          <a:p>
            <a:pPr marL="625475" lvl="1" indent="-457200">
              <a:buFont typeface="+mj-lt"/>
              <a:buAutoNum type="arabicPeriod"/>
            </a:pPr>
            <a:r>
              <a:rPr lang="de-DE" sz="1600" b="1" dirty="0" smtClean="0">
                <a:latin typeface="Verdana Ref" pitchFamily="34" charset="0"/>
              </a:rPr>
              <a:t>Der Client sendet einen Schreibbefehl an die primäre Kopie. Der Schreibbefehl identifiziert die vorher gesendeten Daten und wird mit einer eindeutigen seriellen Nummer durch die primäre Kopie versehen</a:t>
            </a:r>
          </a:p>
          <a:p>
            <a:pPr marL="625475" lvl="1" indent="-457200">
              <a:buFont typeface="+mj-lt"/>
              <a:buAutoNum type="arabicPeriod"/>
            </a:pPr>
            <a:endParaRPr lang="de-DE" sz="1600" dirty="0" smtClean="0">
              <a:latin typeface="Verdana Ref" pitchFamily="34" charset="0"/>
            </a:endParaRPr>
          </a:p>
          <a:p>
            <a:pPr marL="857250" lvl="1" indent="-457200">
              <a:buFont typeface="+mj-lt"/>
              <a:buAutoNum type="arabicPeriod"/>
            </a:pPr>
            <a:endParaRPr lang="de-DE" sz="1600" b="1" dirty="0" smtClean="0">
              <a:latin typeface="Verdana Ref" pitchFamily="34" charset="0"/>
            </a:endParaRPr>
          </a:p>
          <a:p>
            <a:pPr marL="857250" lvl="1" indent="-457200">
              <a:lnSpc>
                <a:spcPct val="150000"/>
              </a:lnSpc>
              <a:buFont typeface="+mj-lt"/>
              <a:buAutoNum type="arabicPeriod"/>
            </a:pPr>
            <a:endParaRPr lang="de-DE" sz="16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28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pic>
        <p:nvPicPr>
          <p:cNvPr id="7" name="Grafik 6" descr="googleFS_writecontro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1142984"/>
            <a:ext cx="3286116" cy="3714776"/>
          </a:xfrm>
          <a:prstGeom prst="rect">
            <a:avLst/>
          </a:prstGeo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Google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214423"/>
            <a:ext cx="5572164" cy="471490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Schreiboperation</a:t>
            </a:r>
          </a:p>
          <a:p>
            <a:pPr marL="625475" lvl="1" indent="-457200">
              <a:buFont typeface="+mj-lt"/>
              <a:buAutoNum type="arabicPeriod" startAt="5"/>
              <a:defRPr/>
            </a:pPr>
            <a:r>
              <a:rPr lang="de-DE" sz="1600" b="1" dirty="0" smtClean="0">
                <a:latin typeface="Verdana Ref" pitchFamily="34" charset="0"/>
              </a:rPr>
              <a:t>Die primäre Kopie sendet den Schreibbefehl an alle sekundären Kopien weiter, so dass alle Kopien dieselben Mutationen mit denselben eindeutigen Nummern halten</a:t>
            </a:r>
          </a:p>
          <a:p>
            <a:pPr marL="625475" lvl="1" indent="-457200">
              <a:buFont typeface="+mj-lt"/>
              <a:buAutoNum type="arabicPeriod" startAt="5"/>
              <a:defRPr/>
            </a:pPr>
            <a:endParaRPr lang="de-DE" sz="1600" b="1" dirty="0" smtClean="0">
              <a:latin typeface="Verdana Ref" pitchFamily="34" charset="0"/>
            </a:endParaRPr>
          </a:p>
          <a:p>
            <a:pPr marL="625475" lvl="1" indent="-457200">
              <a:buFont typeface="+mj-lt"/>
              <a:buAutoNum type="arabicPeriod" startAt="5"/>
              <a:defRPr/>
            </a:pPr>
            <a:r>
              <a:rPr lang="de-DE" sz="1600" b="1" dirty="0" smtClean="0">
                <a:latin typeface="Verdana Ref" pitchFamily="34" charset="0"/>
              </a:rPr>
              <a:t>Die sekundären Kopien geben die Bestätigung der erfolgreichen Ausführung an die primäre Kopie zurück</a:t>
            </a:r>
          </a:p>
          <a:p>
            <a:pPr marL="625475" lvl="1" indent="-457200">
              <a:buFont typeface="+mj-lt"/>
              <a:buAutoNum type="arabicPeriod" startAt="5"/>
              <a:defRPr/>
            </a:pPr>
            <a:endParaRPr lang="de-DE" sz="1600" b="1" dirty="0" smtClean="0">
              <a:latin typeface="Verdana Ref" pitchFamily="34" charset="0"/>
            </a:endParaRPr>
          </a:p>
          <a:p>
            <a:pPr marL="625475" lvl="1" indent="-457200">
              <a:buFont typeface="+mj-lt"/>
              <a:buAutoNum type="arabicPeriod" startAt="5"/>
              <a:defRPr/>
            </a:pPr>
            <a:r>
              <a:rPr lang="de-DE" sz="1600" b="1" dirty="0" smtClean="0">
                <a:latin typeface="Verdana Ref" pitchFamily="34" charset="0"/>
              </a:rPr>
              <a:t>Die primäre Kopie antwortet dem Client mit dem Erfolg des Schreibbefehls oder eventuell aufgetretener Fehler. Im Falle von Fehlern wird der Client die Schritte 3 bis 7  wiederholen, bis der Schreibbefehl erfolgreich ausgeführt wurde. Gegebenenfalls muss der ganze Schreibbefehl neu ausgeführt werden</a:t>
            </a:r>
          </a:p>
          <a:p>
            <a:pPr marL="625475" lvl="1" indent="-457200">
              <a:buFont typeface="+mj-lt"/>
              <a:buAutoNum type="arabicPeriod" startAt="5"/>
              <a:defRPr/>
            </a:pPr>
            <a:endParaRPr lang="de-DE" sz="1600" b="1" dirty="0" smtClean="0">
              <a:latin typeface="Verdana Ref" pitchFamily="34" charset="0"/>
            </a:endParaRPr>
          </a:p>
          <a:p>
            <a:pPr marL="457200" indent="-457200">
              <a:lnSpc>
                <a:spcPct val="150000"/>
              </a:lnSpc>
            </a:pPr>
            <a:endParaRPr lang="de-DE" sz="1600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29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pic>
        <p:nvPicPr>
          <p:cNvPr id="7" name="Grafik 6" descr="googleFS_writecontro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1142984"/>
            <a:ext cx="3286116" cy="3714776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85720" y="5072074"/>
            <a:ext cx="8572560" cy="1214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 Ref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Übersicht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4422"/>
            <a:ext cx="8229600" cy="4708525"/>
          </a:xfrm>
        </p:spPr>
        <p:txBody>
          <a:bodyPr/>
          <a:lstStyle/>
          <a:p>
            <a:r>
              <a:rPr lang="de-DE" sz="2000" b="1" dirty="0" smtClean="0">
                <a:latin typeface="Verdana Ref" pitchFamily="34" charset="0"/>
              </a:rPr>
              <a:t>Einleitung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Was ist ein Dateisystem?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Was ist ein verteiltes Dateisystem?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Einige bekannte Systeme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Network File System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Andrew File System</a:t>
            </a:r>
          </a:p>
          <a:p>
            <a:pPr lvl="1"/>
            <a:r>
              <a:rPr lang="de-DE" sz="1600" b="1" dirty="0" err="1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BitTorrent</a:t>
            </a:r>
            <a:endParaRPr lang="de-DE" sz="1600" b="1" dirty="0" smtClean="0">
              <a:solidFill>
                <a:schemeClr val="accent3">
                  <a:lumMod val="75000"/>
                </a:schemeClr>
              </a:solidFill>
              <a:latin typeface="Verdana Ref" pitchFamily="34" charset="0"/>
            </a:endParaRP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Google FS</a:t>
            </a:r>
          </a:p>
          <a:p>
            <a:pPr lvl="1"/>
            <a:r>
              <a:rPr lang="de-DE" sz="1600" b="1" dirty="0" err="1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Lustre</a:t>
            </a:r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 FS</a:t>
            </a:r>
            <a:endParaRPr lang="de-DE" sz="1600" b="1" dirty="0">
              <a:solidFill>
                <a:schemeClr val="accent3">
                  <a:lumMod val="75000"/>
                </a:schemeClr>
              </a:solidFill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Einordnung ins Project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Quellen</a:t>
            </a:r>
            <a:endParaRPr lang="de-DE" sz="2000" b="1" dirty="0">
              <a:solidFill>
                <a:schemeClr val="accent3">
                  <a:lumMod val="75000"/>
                </a:schemeClr>
              </a:solidFill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endParaRPr lang="de-DE" sz="2000" b="1" dirty="0">
              <a:latin typeface="Verdana Ref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Google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3655"/>
            <a:ext cx="8229600" cy="4665675"/>
          </a:xfrm>
        </p:spPr>
        <p:txBody>
          <a:bodyPr/>
          <a:lstStyle/>
          <a:p>
            <a:r>
              <a:rPr lang="de-DE" sz="2000" b="1" dirty="0" smtClean="0">
                <a:latin typeface="Verdana Ref" pitchFamily="34" charset="0"/>
              </a:rPr>
              <a:t>Zuverlässigkeit und Verfügbarkeit auf Software-Ebene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Replikationen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Fast </a:t>
            </a:r>
            <a:r>
              <a:rPr lang="de-DE" sz="1600" b="1" dirty="0" err="1" smtClean="0">
                <a:latin typeface="Verdana Ref" pitchFamily="34" charset="0"/>
              </a:rPr>
              <a:t>Recovery</a:t>
            </a:r>
            <a:endParaRPr lang="de-DE" sz="1600" b="1" dirty="0" smtClean="0">
              <a:latin typeface="Verdana Ref" pitchFamily="34" charset="0"/>
            </a:endParaRPr>
          </a:p>
          <a:p>
            <a:endParaRPr lang="de-DE" sz="2000" b="1" dirty="0" smtClean="0">
              <a:latin typeface="Verdana Ref" pitchFamily="34" charset="0"/>
            </a:endParaRPr>
          </a:p>
          <a:p>
            <a:r>
              <a:rPr lang="de-DE" sz="2000" b="1" dirty="0" smtClean="0">
                <a:latin typeface="Verdana Ref" pitchFamily="34" charset="0"/>
              </a:rPr>
              <a:t>Hohe Performanz bei Operationen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Minimale </a:t>
            </a:r>
            <a:r>
              <a:rPr lang="de-DE" sz="1600" b="1" dirty="0" err="1" smtClean="0">
                <a:latin typeface="Verdana Ref" pitchFamily="34" charset="0"/>
              </a:rPr>
              <a:t>Involvierung</a:t>
            </a:r>
            <a:r>
              <a:rPr lang="de-DE" sz="1600" b="1" dirty="0" smtClean="0">
                <a:latin typeface="Verdana Ref" pitchFamily="34" charset="0"/>
              </a:rPr>
              <a:t> des Masters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Trennung von Daten- und Kontrollfluss</a:t>
            </a:r>
          </a:p>
          <a:p>
            <a:endParaRPr lang="de-DE" sz="2000" b="1" dirty="0" smtClean="0">
              <a:latin typeface="Verdana Ref" pitchFamily="34" charset="0"/>
            </a:endParaRPr>
          </a:p>
          <a:p>
            <a:r>
              <a:rPr lang="de-DE" sz="2000" b="1" dirty="0" smtClean="0">
                <a:latin typeface="Verdana Ref" pitchFamily="34" charset="0"/>
              </a:rPr>
              <a:t>Datenkonsistenz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Atomare Operation „</a:t>
            </a:r>
            <a:r>
              <a:rPr lang="de-DE" sz="1600" b="1" dirty="0" err="1" smtClean="0">
                <a:latin typeface="Verdana Ref" pitchFamily="34" charset="0"/>
              </a:rPr>
              <a:t>Record</a:t>
            </a:r>
            <a:r>
              <a:rPr lang="de-DE" sz="1600" b="1" dirty="0" smtClean="0">
                <a:latin typeface="Verdana Ref" pitchFamily="34" charset="0"/>
              </a:rPr>
              <a:t> </a:t>
            </a:r>
            <a:r>
              <a:rPr lang="de-DE" sz="1600" b="1" dirty="0" err="1" smtClean="0">
                <a:latin typeface="Verdana Ref" pitchFamily="34" charset="0"/>
              </a:rPr>
              <a:t>Append</a:t>
            </a:r>
            <a:r>
              <a:rPr lang="de-DE" sz="1600" b="1" dirty="0" smtClean="0">
                <a:latin typeface="Verdana Ref" pitchFamily="34" charset="0"/>
              </a:rPr>
              <a:t>“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30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Lustre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4422"/>
            <a:ext cx="8686800" cy="48577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Skalierbares, sicheres, robustes, ausfallsicheres Cluster Datei System von Cluster File System Inc.</a:t>
            </a:r>
            <a:r>
              <a:rPr lang="de-DE" sz="2000" b="1" dirty="0" smtClean="0">
                <a:latin typeface="Verdana Ref"/>
              </a:rPr>
              <a:t> </a:t>
            </a:r>
            <a:r>
              <a:rPr lang="de-DE" sz="1600" b="1" dirty="0" smtClean="0">
                <a:latin typeface="Verdana Ref" pitchFamily="34" charset="0"/>
                <a:hlinkClick r:id="rId3"/>
              </a:rPr>
              <a:t>http://www.clusterfs.com/</a:t>
            </a:r>
            <a:endParaRPr lang="de-DE" sz="1600" dirty="0" smtClean="0"/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Besteht aus drei Hauptsystemen</a:t>
            </a:r>
          </a:p>
          <a:p>
            <a:pPr lvl="1"/>
            <a:r>
              <a:rPr lang="de-DE" sz="1600" b="1" dirty="0" err="1" smtClean="0">
                <a:latin typeface="Verdana Ref" pitchFamily="34" charset="0"/>
              </a:rPr>
              <a:t>Meta</a:t>
            </a:r>
            <a:r>
              <a:rPr lang="de-DE" sz="1600" b="1" dirty="0" smtClean="0">
                <a:latin typeface="Verdana Ref" pitchFamily="34" charset="0"/>
              </a:rPr>
              <a:t> Data Server (MDS)</a:t>
            </a:r>
          </a:p>
          <a:p>
            <a:pPr lvl="1"/>
            <a:r>
              <a:rPr lang="de-DE" sz="1600" b="1" dirty="0" err="1" smtClean="0">
                <a:latin typeface="Verdana Ref" pitchFamily="34" charset="0"/>
              </a:rPr>
              <a:t>Object</a:t>
            </a:r>
            <a:r>
              <a:rPr lang="de-DE" sz="1600" b="1" dirty="0" smtClean="0">
                <a:latin typeface="Verdana Ref" pitchFamily="34" charset="0"/>
              </a:rPr>
              <a:t> Storage Server (OSS)</a:t>
            </a:r>
          </a:p>
          <a:p>
            <a:pPr lvl="1"/>
            <a:r>
              <a:rPr lang="de-DE" sz="1600" b="1" dirty="0" err="1" smtClean="0">
                <a:latin typeface="Verdana Ref" pitchFamily="34" charset="0"/>
              </a:rPr>
              <a:t>Lustre</a:t>
            </a:r>
            <a:r>
              <a:rPr lang="de-DE" sz="1600" b="1" dirty="0" smtClean="0">
                <a:latin typeface="Verdana Ref" pitchFamily="34" charset="0"/>
              </a:rPr>
              <a:t> Clients</a:t>
            </a:r>
          </a:p>
          <a:p>
            <a:pPr lvl="2">
              <a:lnSpc>
                <a:spcPct val="150000"/>
              </a:lnSpc>
            </a:pPr>
            <a:r>
              <a:rPr lang="de-DE" sz="1200" b="1" dirty="0" smtClean="0">
                <a:latin typeface="Verdana Ref" pitchFamily="34" charset="0"/>
              </a:rPr>
              <a:t>Interaktion mit OSSs  für Daten I/O</a:t>
            </a:r>
          </a:p>
          <a:p>
            <a:pPr lvl="2">
              <a:lnSpc>
                <a:spcPct val="150000"/>
              </a:lnSpc>
            </a:pPr>
            <a:r>
              <a:rPr lang="de-DE" sz="1200" b="1" dirty="0" smtClean="0">
                <a:latin typeface="Verdana Ref" pitchFamily="34" charset="0"/>
              </a:rPr>
              <a:t>Interaktion mit MDS für die Metadaten</a:t>
            </a:r>
          </a:p>
          <a:p>
            <a:pPr lvl="2">
              <a:lnSpc>
                <a:spcPct val="150000"/>
              </a:lnSpc>
            </a:pPr>
            <a:endParaRPr lang="de-DE" sz="16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Trennung von Metadaten und echten Daten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31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7858148" cy="633412"/>
          </a:xfrm>
        </p:spPr>
        <p:txBody>
          <a:bodyPr/>
          <a:lstStyle/>
          <a:p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Lustre</a:t>
            </a:r>
            <a:r>
              <a:rPr lang="de-DE" dirty="0" smtClean="0"/>
              <a:t>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32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5929322" y="5857892"/>
            <a:ext cx="3429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 smtClean="0"/>
              <a:t>A </a:t>
            </a:r>
            <a:r>
              <a:rPr lang="de-DE" sz="1200" dirty="0" err="1" smtClean="0"/>
              <a:t>Lustre</a:t>
            </a:r>
            <a:r>
              <a:rPr lang="de-DE" sz="1200" dirty="0" smtClean="0"/>
              <a:t> Cluster</a:t>
            </a:r>
            <a:endParaRPr lang="de-DE" sz="1200" dirty="0"/>
          </a:p>
        </p:txBody>
      </p:sp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289296"/>
            <a:ext cx="7635900" cy="4497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Lustre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4286256"/>
            <a:ext cx="8929718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Auch wenn Client, OSS und MDS Systeme getrennt sind, sieht </a:t>
            </a:r>
            <a:r>
              <a:rPr lang="de-DE" sz="2000" b="1" dirty="0" err="1" smtClean="0">
                <a:latin typeface="Verdana Ref" pitchFamily="34" charset="0"/>
              </a:rPr>
              <a:t>Lustre</a:t>
            </a:r>
            <a:r>
              <a:rPr lang="de-DE" sz="2000" b="1" dirty="0" smtClean="0">
                <a:latin typeface="Verdana Ref" pitchFamily="34" charset="0"/>
              </a:rPr>
              <a:t> wie ein Cluster Dateisystem mit einem Dateimanager aus</a:t>
            </a:r>
          </a:p>
          <a:p>
            <a:pPr lvl="2">
              <a:lnSpc>
                <a:spcPct val="150000"/>
              </a:lnSpc>
            </a:pPr>
            <a:endParaRPr lang="de-DE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33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pic>
        <p:nvPicPr>
          <p:cNvPr id="10" name="Grafik 9" descr="Lustre_InteractionsBetweenTheSystem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60" y="1214422"/>
            <a:ext cx="4286280" cy="2786082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4500562" y="4000504"/>
            <a:ext cx="38576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Interaktion zwischen Systemen</a:t>
            </a:r>
            <a:endParaRPr lang="de-DE" sz="12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Lustre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214422"/>
            <a:ext cx="8643998" cy="48577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err="1" smtClean="0">
                <a:latin typeface="Verdana Ref" pitchFamily="34" charset="0"/>
              </a:rPr>
              <a:t>Meta</a:t>
            </a:r>
            <a:r>
              <a:rPr lang="de-DE" sz="2000" b="1" dirty="0" smtClean="0">
                <a:latin typeface="Verdana Ref" pitchFamily="34" charset="0"/>
              </a:rPr>
              <a:t> Data Server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Bietet Back-End Speicher für Metadaten Service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Speichert Referenz zu echten Daten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Aktualisiert diesen Service bei jeder Transaktion über Netzwerkschnittstelle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Benutzt ein </a:t>
            </a:r>
            <a:r>
              <a:rPr lang="de-DE" sz="1600" b="1" dirty="0" err="1" smtClean="0">
                <a:latin typeface="Verdana Ref" pitchFamily="34" charset="0"/>
              </a:rPr>
              <a:t>Journaling</a:t>
            </a:r>
            <a:r>
              <a:rPr lang="de-DE" sz="1600" b="1" dirty="0" smtClean="0">
                <a:latin typeface="Verdana Ref" pitchFamily="34" charset="0"/>
              </a:rPr>
              <a:t>-Dateisystem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Das </a:t>
            </a:r>
            <a:r>
              <a:rPr lang="de-DE" sz="1600" b="1" dirty="0" err="1" smtClean="0">
                <a:latin typeface="Verdana Ref" pitchFamily="34" charset="0"/>
              </a:rPr>
              <a:t>Lustre</a:t>
            </a:r>
            <a:r>
              <a:rPr lang="de-DE" sz="1600" b="1" dirty="0" smtClean="0">
                <a:latin typeface="Verdana Ref" pitchFamily="34" charset="0"/>
              </a:rPr>
              <a:t> Dateisystem beinhaltet </a:t>
            </a:r>
            <a:r>
              <a:rPr lang="de-DE" sz="1600" b="1" dirty="0" err="1" smtClean="0">
                <a:latin typeface="Verdana Ref" pitchFamily="34" charset="0"/>
              </a:rPr>
              <a:t>geclusterte</a:t>
            </a:r>
            <a:r>
              <a:rPr lang="de-DE" sz="1600" b="1" dirty="0" smtClean="0">
                <a:latin typeface="Verdana Ref" pitchFamily="34" charset="0"/>
              </a:rPr>
              <a:t> Metadaten.                     Die Bearbeitung von Metadaten wird mit Hilfe von Lastverteilung durchgeführt, im Ergebnis ist der gleichzeitige Zugriff auf Metadaten     sehr komplex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34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Lustre</a:t>
            </a:r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File System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1285860"/>
            <a:ext cx="7929618" cy="48577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err="1" smtClean="0">
                <a:latin typeface="Verdana Ref" pitchFamily="34" charset="0"/>
              </a:rPr>
              <a:t>Object</a:t>
            </a:r>
            <a:r>
              <a:rPr lang="de-DE" sz="2000" b="1" dirty="0" smtClean="0">
                <a:latin typeface="Verdana Ref" pitchFamily="34" charset="0"/>
              </a:rPr>
              <a:t> Storage Server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Kann mehrere Netzwerkschnittstellen  und normalerweise eine oder mehrere Festplatten haben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Bietet File Input/Output Service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Speichert echte Daten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35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Übersicht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4422"/>
            <a:ext cx="8229600" cy="4708525"/>
          </a:xfrm>
        </p:spPr>
        <p:txBody>
          <a:bodyPr/>
          <a:lstStyle/>
          <a:p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Einleitung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Was ist ein Dateisystem?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Was ist ein verteiltes Dateisystem?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Einige bekannte Systeme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Network File System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Andrew File System</a:t>
            </a:r>
          </a:p>
          <a:p>
            <a:pPr lvl="1"/>
            <a:r>
              <a:rPr lang="de-DE" sz="1600" b="1" dirty="0" err="1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BitTorrent</a:t>
            </a:r>
            <a:endParaRPr lang="de-DE" sz="1600" b="1" dirty="0" smtClean="0">
              <a:solidFill>
                <a:schemeClr val="accent3">
                  <a:lumMod val="75000"/>
                </a:schemeClr>
              </a:solidFill>
              <a:latin typeface="Verdana Ref" pitchFamily="34" charset="0"/>
            </a:endParaRP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Google FS</a:t>
            </a:r>
          </a:p>
          <a:p>
            <a:pPr lvl="1"/>
            <a:r>
              <a:rPr lang="de-DE" sz="1600" b="1" dirty="0" err="1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Lustre</a:t>
            </a:r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 FS</a:t>
            </a:r>
            <a:endParaRPr lang="de-DE" sz="1600" b="1" dirty="0">
              <a:solidFill>
                <a:schemeClr val="accent3">
                  <a:lumMod val="75000"/>
                </a:schemeClr>
              </a:solidFill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Einordnung ins Project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Quellen</a:t>
            </a:r>
            <a:endParaRPr lang="de-DE" sz="2000" b="1" dirty="0">
              <a:solidFill>
                <a:schemeClr val="accent3">
                  <a:lumMod val="75000"/>
                </a:schemeClr>
              </a:solidFill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endParaRPr lang="de-DE" sz="2000" b="1" dirty="0">
              <a:latin typeface="Verdana Ref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36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Einordnung ins Projekt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37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pic>
        <p:nvPicPr>
          <p:cNvPr id="8" name="Grafik 7" descr="C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8" y="1357298"/>
            <a:ext cx="7000625" cy="4737040"/>
          </a:xfrm>
          <a:prstGeom prst="rect">
            <a:avLst/>
          </a:prstGeom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Übersicht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4422"/>
            <a:ext cx="8229600" cy="4708525"/>
          </a:xfrm>
        </p:spPr>
        <p:txBody>
          <a:bodyPr/>
          <a:lstStyle/>
          <a:p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Einleitung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Was ist ein Dateisystem?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Was ist ein verteiltes Dateisystem?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Einige bekannte Systeme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Network File System</a:t>
            </a: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Andrew File System</a:t>
            </a:r>
          </a:p>
          <a:p>
            <a:pPr lvl="1"/>
            <a:r>
              <a:rPr lang="de-DE" sz="1600" b="1" dirty="0" err="1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BitTorrent</a:t>
            </a:r>
            <a:endParaRPr lang="de-DE" sz="1600" b="1" dirty="0" smtClean="0">
              <a:solidFill>
                <a:schemeClr val="accent3">
                  <a:lumMod val="75000"/>
                </a:schemeClr>
              </a:solidFill>
              <a:latin typeface="Verdana Ref" pitchFamily="34" charset="0"/>
            </a:endParaRPr>
          </a:p>
          <a:p>
            <a:pPr lvl="1"/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Google FS</a:t>
            </a:r>
          </a:p>
          <a:p>
            <a:pPr lvl="1"/>
            <a:r>
              <a:rPr lang="de-DE" sz="1600" b="1" dirty="0" err="1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Lustre</a:t>
            </a:r>
            <a:r>
              <a:rPr lang="de-DE" sz="16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 FS</a:t>
            </a:r>
            <a:endParaRPr lang="de-DE" sz="1600" b="1" dirty="0">
              <a:solidFill>
                <a:schemeClr val="accent3">
                  <a:lumMod val="75000"/>
                </a:schemeClr>
              </a:solidFill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solidFill>
                  <a:schemeClr val="accent3">
                    <a:lumMod val="75000"/>
                  </a:schemeClr>
                </a:solidFill>
                <a:latin typeface="Verdana Ref" pitchFamily="34" charset="0"/>
              </a:rPr>
              <a:t>Einordnung ins Project</a:t>
            </a: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Quellen</a:t>
            </a:r>
            <a:endParaRPr lang="de-DE" sz="2000" b="1" dirty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endParaRPr lang="de-DE" sz="2000" b="1" dirty="0">
              <a:latin typeface="Verdana Ref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38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Quellen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285720" y="1292243"/>
            <a:ext cx="8572560" cy="4708525"/>
          </a:xfrm>
        </p:spPr>
        <p:txBody>
          <a:bodyPr/>
          <a:lstStyle/>
          <a:p>
            <a:pPr>
              <a:buNone/>
            </a:pPr>
            <a:r>
              <a:rPr lang="en-US" sz="1400" dirty="0" smtClean="0">
                <a:latin typeface="Verdana Ref" pitchFamily="34" charset="0"/>
              </a:rPr>
              <a:t>Distributed File System, State University of New York at Buffalo, Dr. </a:t>
            </a:r>
            <a:r>
              <a:rPr lang="en-US" sz="1400" dirty="0" err="1" smtClean="0">
                <a:latin typeface="Verdana Ref" pitchFamily="34" charset="0"/>
              </a:rPr>
              <a:t>Bina</a:t>
            </a:r>
            <a:r>
              <a:rPr lang="en-US" sz="1400" dirty="0" smtClean="0">
                <a:latin typeface="Verdana Ref" pitchFamily="34" charset="0"/>
              </a:rPr>
              <a:t> </a:t>
            </a:r>
            <a:r>
              <a:rPr lang="en-US" sz="1400" dirty="0" err="1" smtClean="0">
                <a:latin typeface="Verdana Ref" pitchFamily="34" charset="0"/>
              </a:rPr>
              <a:t>Ramamburthy</a:t>
            </a:r>
            <a:r>
              <a:rPr lang="en-US" sz="1400" dirty="0" smtClean="0">
                <a:latin typeface="Verdana Ref" pitchFamily="34" charset="0"/>
              </a:rPr>
              <a:t> </a:t>
            </a:r>
          </a:p>
          <a:p>
            <a:pPr>
              <a:buNone/>
            </a:pPr>
            <a:r>
              <a:rPr lang="en-US" sz="1400" dirty="0" smtClean="0">
                <a:latin typeface="Verdana Ref" pitchFamily="34" charset="0"/>
                <a:hlinkClick r:id="rId3"/>
              </a:rPr>
              <a:t>http://www.cse.buffalo.edu/gridforce/fall2004/DistributedFileSystemSept29.pdf</a:t>
            </a: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de-DE" sz="1400" dirty="0" smtClean="0">
                <a:latin typeface="Verdana Ref" pitchFamily="34" charset="0"/>
              </a:rPr>
              <a:t>Network File System (NFS) </a:t>
            </a:r>
            <a:r>
              <a:rPr lang="de-DE" sz="1400" dirty="0" err="1" smtClean="0">
                <a:latin typeface="Verdana Ref" pitchFamily="34" charset="0"/>
              </a:rPr>
              <a:t>version</a:t>
            </a:r>
            <a:r>
              <a:rPr lang="de-DE" sz="1400" dirty="0" smtClean="0">
                <a:latin typeface="Verdana Ref" pitchFamily="34" charset="0"/>
              </a:rPr>
              <a:t> 4 Protocol, RFC 3530 </a:t>
            </a:r>
            <a:r>
              <a:rPr lang="en-US" sz="1400" dirty="0" smtClean="0">
                <a:latin typeface="Verdana Ref" pitchFamily="34" charset="0"/>
                <a:hlinkClick r:id="rId4"/>
              </a:rPr>
              <a:t>http://tools.ietf.org/html/rfc3530</a:t>
            </a: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r>
              <a:rPr lang="en-US" sz="1400" dirty="0" smtClean="0">
                <a:latin typeface="Verdana Ref" pitchFamily="34" charset="0"/>
              </a:rPr>
              <a:t>An AFS-based mass storage system at the Pittsburgh Supercomputing Center, D. </a:t>
            </a:r>
            <a:r>
              <a:rPr lang="en-US" sz="1400" dirty="0" err="1" smtClean="0">
                <a:latin typeface="Verdana Ref" pitchFamily="34" charset="0"/>
              </a:rPr>
              <a:t>Nydick</a:t>
            </a:r>
            <a:r>
              <a:rPr lang="en-US" sz="1400" dirty="0" smtClean="0">
                <a:latin typeface="Verdana Ref" pitchFamily="34" charset="0"/>
              </a:rPr>
              <a:t>, </a:t>
            </a:r>
          </a:p>
          <a:p>
            <a:pPr>
              <a:buNone/>
            </a:pPr>
            <a:r>
              <a:rPr lang="en-US" sz="1400" dirty="0" smtClean="0">
                <a:latin typeface="Verdana Ref" pitchFamily="34" charset="0"/>
              </a:rPr>
              <a:t>K. </a:t>
            </a:r>
            <a:r>
              <a:rPr lang="en-US" sz="1400" dirty="0" err="1" smtClean="0">
                <a:latin typeface="Verdana Ref" pitchFamily="34" charset="0"/>
              </a:rPr>
              <a:t>Benninger</a:t>
            </a:r>
            <a:r>
              <a:rPr lang="en-US" sz="1400" dirty="0" smtClean="0">
                <a:latin typeface="Verdana Ref" pitchFamily="34" charset="0"/>
              </a:rPr>
              <a:t>, B. </a:t>
            </a:r>
            <a:r>
              <a:rPr lang="en-US" sz="1400" dirty="0" err="1" smtClean="0">
                <a:latin typeface="Verdana Ref" pitchFamily="34" charset="0"/>
              </a:rPr>
              <a:t>Bosley</a:t>
            </a:r>
            <a:r>
              <a:rPr lang="en-US" sz="1400" dirty="0" smtClean="0">
                <a:latin typeface="Verdana Ref" pitchFamily="34" charset="0"/>
              </a:rPr>
              <a:t>, J. Ellis, J. </a:t>
            </a:r>
            <a:r>
              <a:rPr lang="en-US" sz="1400" dirty="0" err="1" smtClean="0">
                <a:latin typeface="Verdana Ref" pitchFamily="34" charset="0"/>
              </a:rPr>
              <a:t>Goldick</a:t>
            </a:r>
            <a:r>
              <a:rPr lang="en-US" sz="1400" dirty="0" smtClean="0">
                <a:latin typeface="Verdana Ref" pitchFamily="34" charset="0"/>
              </a:rPr>
              <a:t>, C. Kirby, M. Levine, C. Maher, M. Mathis </a:t>
            </a:r>
          </a:p>
          <a:p>
            <a:pPr>
              <a:buNone/>
            </a:pPr>
            <a:r>
              <a:rPr lang="en-US" sz="1400" dirty="0" smtClean="0">
                <a:latin typeface="Verdana Ref" pitchFamily="34" charset="0"/>
                <a:hlinkClick r:id="rId5"/>
              </a:rPr>
              <a:t>http://ieeexplore.ieee.org/xpls/abs_all.jsp?arnumber=160222</a:t>
            </a: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r>
              <a:rPr lang="en-US" sz="1400" dirty="0" smtClean="0">
                <a:latin typeface="Verdana Ref" pitchFamily="34" charset="0"/>
              </a:rPr>
              <a:t>NFSv4 </a:t>
            </a:r>
            <a:r>
              <a:rPr lang="de-DE" sz="1400" dirty="0" smtClean="0">
                <a:latin typeface="Verdana Ref" pitchFamily="34" charset="0"/>
              </a:rPr>
              <a:t>Protokoll</a:t>
            </a:r>
            <a:r>
              <a:rPr lang="en-US" sz="1400" dirty="0" smtClean="0">
                <a:latin typeface="Verdana Ref" pitchFamily="34" charset="0"/>
              </a:rPr>
              <a:t> </a:t>
            </a:r>
            <a:r>
              <a:rPr lang="en-US" sz="1400" dirty="0" smtClean="0">
                <a:latin typeface="Verdana Ref" pitchFamily="34" charset="0"/>
                <a:hlinkClick r:id="rId6"/>
              </a:rPr>
              <a:t>http://www.nfsv4.org/</a:t>
            </a: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r>
              <a:rPr lang="en-US" sz="1400" dirty="0" err="1" smtClean="0">
                <a:latin typeface="Verdana Ref" pitchFamily="34" charset="0"/>
              </a:rPr>
              <a:t>OpenAFS</a:t>
            </a:r>
            <a:r>
              <a:rPr lang="en-US" sz="1400" dirty="0" smtClean="0">
                <a:latin typeface="Verdana Ref" pitchFamily="34" charset="0"/>
              </a:rPr>
              <a:t> </a:t>
            </a:r>
            <a:r>
              <a:rPr lang="en-US" sz="1400" dirty="0" smtClean="0">
                <a:latin typeface="Verdana Ref" pitchFamily="34" charset="0"/>
                <a:hlinkClick r:id="rId7"/>
              </a:rPr>
              <a:t>http://www.openafs.org/</a:t>
            </a: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r>
              <a:rPr lang="en-US" sz="1400" dirty="0" smtClean="0">
                <a:latin typeface="Verdana Ref" pitchFamily="34" charset="0"/>
              </a:rPr>
              <a:t>The dice project, University of Edinburgh „A Comparison Between AFS and NFSv4“</a:t>
            </a:r>
          </a:p>
          <a:p>
            <a:pPr>
              <a:buNone/>
            </a:pPr>
            <a:r>
              <a:rPr lang="en-US" sz="1400" dirty="0" smtClean="0">
                <a:latin typeface="Verdana Ref" pitchFamily="34" charset="0"/>
                <a:hlinkClick r:id="rId8"/>
              </a:rPr>
              <a:t>http://www.dice.inf.ed.ac.uk/groups/services/file_service/docs/newfs-choice.html</a:t>
            </a: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r>
              <a:rPr lang="en-US" sz="1400" dirty="0" smtClean="0">
                <a:latin typeface="Verdana Ref" pitchFamily="34" charset="0"/>
              </a:rPr>
              <a:t>Incentives Build Robustness in </a:t>
            </a:r>
            <a:r>
              <a:rPr lang="en-US" sz="1400" dirty="0" err="1" smtClean="0">
                <a:latin typeface="Verdana Ref" pitchFamily="34" charset="0"/>
              </a:rPr>
              <a:t>BitTorrent</a:t>
            </a:r>
            <a:r>
              <a:rPr lang="en-US" sz="1400" dirty="0" smtClean="0">
                <a:latin typeface="Verdana Ref" pitchFamily="34" charset="0"/>
              </a:rPr>
              <a:t>, Bram Cohen</a:t>
            </a:r>
          </a:p>
          <a:p>
            <a:pPr>
              <a:buNone/>
            </a:pPr>
            <a:r>
              <a:rPr lang="en-US" sz="1400" dirty="0" smtClean="0">
                <a:latin typeface="Verdana Ref" pitchFamily="34" charset="0"/>
                <a:hlinkClick r:id="rId9"/>
              </a:rPr>
              <a:t>http://www.bittorrent.com/bittorrentecon.pdf</a:t>
            </a: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de-DE" sz="1600" dirty="0" smtClean="0"/>
          </a:p>
          <a:p>
            <a:pPr>
              <a:buNone/>
            </a:pPr>
            <a:endParaRPr lang="de-DE" sz="1600" dirty="0" smtClean="0"/>
          </a:p>
          <a:p>
            <a:pPr>
              <a:buNone/>
            </a:pPr>
            <a:endParaRPr lang="de-DE" sz="1600" dirty="0">
              <a:hlinkClick r:id="rId10"/>
            </a:endParaRPr>
          </a:p>
          <a:p>
            <a:pPr>
              <a:buNone/>
            </a:pPr>
            <a:endParaRPr lang="de-DE" sz="1600" dirty="0"/>
          </a:p>
          <a:p>
            <a:pPr>
              <a:buNone/>
            </a:pPr>
            <a:endParaRPr lang="de-DE" sz="10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39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7929585" cy="633412"/>
          </a:xfrm>
        </p:spPr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ist ein Dateisystem?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2243"/>
            <a:ext cx="8229600" cy="47085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Ein Dateisystem (File System): Ordnungs- und Zugriffssystem für Daten, die auf einem Datenträger gespeichert sind</a:t>
            </a:r>
            <a:endParaRPr lang="de-DE" sz="2000" b="1" dirty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Bestandteil eines Betriebssystems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Betriebssystem ist ebenfalls in einem Dateisystem gespeichert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Quellen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285720" y="1292243"/>
            <a:ext cx="8572560" cy="4708525"/>
          </a:xfrm>
        </p:spPr>
        <p:txBody>
          <a:bodyPr/>
          <a:lstStyle/>
          <a:p>
            <a:pPr>
              <a:buNone/>
            </a:pPr>
            <a:r>
              <a:rPr lang="en-US" sz="1400" dirty="0" smtClean="0"/>
              <a:t>Robust and Efficient Data Management for a Distributed Hash Table, Josh Cates </a:t>
            </a:r>
          </a:p>
          <a:p>
            <a:pPr>
              <a:buNone/>
            </a:pPr>
            <a:r>
              <a:rPr lang="en-US" sz="1400" dirty="0" smtClean="0">
                <a:hlinkClick r:id="rId3"/>
              </a:rPr>
              <a:t>http://pdos.csail.mit.edu/papers/chord:cates-meng.pdf</a:t>
            </a: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de-DE" sz="1400" dirty="0" smtClean="0"/>
              <a:t>The Google File System, Sanjay </a:t>
            </a:r>
            <a:r>
              <a:rPr lang="de-DE" sz="1400" dirty="0" err="1" smtClean="0"/>
              <a:t>Ghemawat</a:t>
            </a:r>
            <a:r>
              <a:rPr lang="de-DE" sz="1400" dirty="0" smtClean="0"/>
              <a:t>, Howard </a:t>
            </a:r>
            <a:r>
              <a:rPr lang="de-DE" sz="1400" dirty="0" err="1" smtClean="0"/>
              <a:t>Gobioff</a:t>
            </a:r>
            <a:r>
              <a:rPr lang="de-DE" sz="1400" dirty="0" smtClean="0"/>
              <a:t>, </a:t>
            </a:r>
            <a:r>
              <a:rPr lang="de-DE" sz="1400" dirty="0" err="1" smtClean="0"/>
              <a:t>and</a:t>
            </a:r>
            <a:r>
              <a:rPr lang="de-DE" sz="1400" dirty="0" smtClean="0"/>
              <a:t> Shun-</a:t>
            </a:r>
            <a:r>
              <a:rPr lang="de-DE" sz="1400" dirty="0" err="1" smtClean="0"/>
              <a:t>Tak</a:t>
            </a:r>
            <a:r>
              <a:rPr lang="de-DE" sz="1400" dirty="0" smtClean="0"/>
              <a:t> Leung </a:t>
            </a:r>
          </a:p>
          <a:p>
            <a:pPr>
              <a:buNone/>
            </a:pPr>
            <a:r>
              <a:rPr lang="de-DE" sz="1400" dirty="0" smtClean="0">
                <a:hlinkClick r:id="rId4"/>
              </a:rPr>
              <a:t>http://labs.google.com/papers/gfs-sosp2003.pdf</a:t>
            </a:r>
            <a:endParaRPr lang="de-DE" sz="1400" dirty="0" smtClean="0"/>
          </a:p>
          <a:p>
            <a:pPr>
              <a:buNone/>
            </a:pPr>
            <a:endParaRPr lang="de-DE" sz="1400" dirty="0" smtClean="0"/>
          </a:p>
          <a:p>
            <a:pPr>
              <a:buNone/>
            </a:pPr>
            <a:r>
              <a:rPr lang="en-US" sz="1400" dirty="0" err="1" smtClean="0"/>
              <a:t>Bigtable</a:t>
            </a:r>
            <a:r>
              <a:rPr lang="en-US" sz="1400" dirty="0" smtClean="0"/>
              <a:t>: A Distributed Storage System for Structured Data, Fay Chang, Jeffrey Dean, Sanjay </a:t>
            </a:r>
            <a:r>
              <a:rPr lang="en-US" sz="1400" dirty="0" err="1" smtClean="0"/>
              <a:t>Ghemawat</a:t>
            </a:r>
            <a:r>
              <a:rPr lang="en-US" sz="1400" dirty="0" smtClean="0"/>
              <a:t>, </a:t>
            </a:r>
          </a:p>
          <a:p>
            <a:pPr>
              <a:buNone/>
            </a:pPr>
            <a:r>
              <a:rPr lang="en-US" sz="1400" dirty="0" smtClean="0"/>
              <a:t>Wilson C. Hsieh, Deborah A. Wallach, Mike Burrows, </a:t>
            </a:r>
            <a:r>
              <a:rPr lang="en-US" sz="1400" dirty="0" err="1" smtClean="0"/>
              <a:t>Tushar</a:t>
            </a:r>
            <a:r>
              <a:rPr lang="en-US" sz="1400" dirty="0" smtClean="0"/>
              <a:t> Chandra, Andrew </a:t>
            </a:r>
            <a:r>
              <a:rPr lang="en-US" sz="1400" dirty="0" err="1" smtClean="0"/>
              <a:t>Fikes</a:t>
            </a:r>
            <a:r>
              <a:rPr lang="en-US" sz="1400" dirty="0" smtClean="0"/>
              <a:t>, Robert E. Gruber</a:t>
            </a:r>
          </a:p>
          <a:p>
            <a:pPr>
              <a:buNone/>
            </a:pPr>
            <a:r>
              <a:rPr lang="de-DE" sz="1400" dirty="0" smtClean="0">
                <a:hlinkClick r:id="rId5"/>
              </a:rPr>
              <a:t>http://labs.google.com/papers/bigtable-osdi06.pdf</a:t>
            </a:r>
            <a:endParaRPr lang="de-DE" sz="1400" dirty="0" smtClean="0"/>
          </a:p>
          <a:p>
            <a:pPr>
              <a:buNone/>
            </a:pPr>
            <a:endParaRPr lang="de-DE" sz="1400" dirty="0" smtClean="0"/>
          </a:p>
          <a:p>
            <a:pPr>
              <a:buNone/>
            </a:pPr>
            <a:r>
              <a:rPr lang="en-US" sz="1400" dirty="0" smtClean="0"/>
              <a:t>Cluster File System Inc., </a:t>
            </a:r>
            <a:r>
              <a:rPr lang="de-DE" sz="1400" dirty="0" err="1" smtClean="0"/>
              <a:t>Lustre</a:t>
            </a:r>
            <a:r>
              <a:rPr lang="de-DE" sz="1400" dirty="0" smtClean="0"/>
              <a:t> Manual, Version 1.4.7.1-man-v36</a:t>
            </a:r>
          </a:p>
          <a:p>
            <a:pPr>
              <a:buNone/>
            </a:pPr>
            <a:r>
              <a:rPr lang="de-DE" sz="1400" dirty="0" smtClean="0">
                <a:hlinkClick r:id="rId6"/>
              </a:rPr>
              <a:t>https://mail.clusterfs.com/wikis/lustre/LustreDocumentation?action=AttachFile&amp;do=get&amp;ta</a:t>
            </a:r>
          </a:p>
          <a:p>
            <a:pPr>
              <a:buNone/>
            </a:pPr>
            <a:r>
              <a:rPr lang="de-DE" sz="1400" dirty="0" err="1" smtClean="0">
                <a:hlinkClick r:id="rId6"/>
              </a:rPr>
              <a:t>rget</a:t>
            </a:r>
            <a:r>
              <a:rPr lang="de-DE" sz="1400" dirty="0" smtClean="0">
                <a:hlinkClick r:id="rId6"/>
              </a:rPr>
              <a:t>=LustreManual36.pdf</a:t>
            </a:r>
            <a:endParaRPr lang="de-DE" sz="1400" dirty="0" smtClean="0"/>
          </a:p>
          <a:p>
            <a:pPr>
              <a:buNone/>
            </a:pPr>
            <a:endParaRPr lang="de-DE" sz="1400" dirty="0" smtClean="0"/>
          </a:p>
          <a:p>
            <a:pPr>
              <a:buNone/>
            </a:pPr>
            <a:r>
              <a:rPr lang="en-US" sz="1400" dirty="0" smtClean="0"/>
              <a:t>Cluster File System Inc., </a:t>
            </a:r>
            <a:r>
              <a:rPr lang="en-US" sz="1400" dirty="0" err="1" smtClean="0"/>
              <a:t>Lustre</a:t>
            </a:r>
            <a:r>
              <a:rPr lang="en-US" sz="1400" dirty="0" smtClean="0"/>
              <a:t>: A Scalable, High-Performance File System </a:t>
            </a:r>
          </a:p>
          <a:p>
            <a:pPr>
              <a:buNone/>
            </a:pPr>
            <a:r>
              <a:rPr lang="en-US" sz="1400" dirty="0" smtClean="0">
                <a:hlinkClick r:id="rId7"/>
              </a:rPr>
              <a:t>http://www.lustre.org/docs/whitepaper.pdf</a:t>
            </a:r>
            <a:endParaRPr lang="en-US" sz="1400" dirty="0" smtClean="0"/>
          </a:p>
          <a:p>
            <a:pPr>
              <a:buNone/>
            </a:pPr>
            <a:endParaRPr lang="de-DE" sz="1400" dirty="0" smtClean="0"/>
          </a:p>
          <a:p>
            <a:pPr>
              <a:buNone/>
            </a:pPr>
            <a:endParaRPr lang="de-DE" sz="1400" dirty="0" smtClean="0"/>
          </a:p>
          <a:p>
            <a:pPr>
              <a:buNone/>
            </a:pPr>
            <a:endParaRPr lang="de-DE" sz="1400" dirty="0" smtClean="0"/>
          </a:p>
          <a:p>
            <a:pPr>
              <a:buNone/>
            </a:pPr>
            <a:endParaRPr lang="de-DE" sz="1400" dirty="0" smtClean="0"/>
          </a:p>
          <a:p>
            <a:pPr>
              <a:buNone/>
            </a:pP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400" dirty="0" smtClean="0">
              <a:latin typeface="Verdana Ref" pitchFamily="34" charset="0"/>
            </a:endParaRP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de-DE" sz="1600" dirty="0" smtClean="0"/>
          </a:p>
          <a:p>
            <a:pPr>
              <a:buNone/>
            </a:pPr>
            <a:endParaRPr lang="de-DE" sz="1600" dirty="0" smtClean="0"/>
          </a:p>
          <a:p>
            <a:pPr>
              <a:buNone/>
            </a:pPr>
            <a:endParaRPr lang="de-DE" sz="1600" dirty="0">
              <a:hlinkClick r:id="rId7"/>
            </a:endParaRPr>
          </a:p>
          <a:p>
            <a:pPr>
              <a:buNone/>
            </a:pPr>
            <a:endParaRPr lang="de-DE" sz="1600" dirty="0"/>
          </a:p>
          <a:p>
            <a:pPr>
              <a:buNone/>
            </a:pPr>
            <a:endParaRPr lang="de-DE" sz="105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  <a:p>
            <a:pPr>
              <a:buNone/>
            </a:pP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40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786058"/>
            <a:ext cx="8572560" cy="1009649"/>
          </a:xfrm>
        </p:spPr>
        <p:txBody>
          <a:bodyPr/>
          <a:lstStyle/>
          <a:p>
            <a:pPr algn="ctr">
              <a:buFontTx/>
              <a:buNone/>
            </a:pPr>
            <a:r>
              <a:rPr lang="de-DE" sz="4600" dirty="0"/>
              <a:t>Vielen </a:t>
            </a:r>
            <a:r>
              <a:rPr lang="de-DE" sz="4600" dirty="0" smtClean="0"/>
              <a:t>Dank!</a:t>
            </a:r>
            <a:endParaRPr lang="de-DE" sz="4600" dirty="0"/>
          </a:p>
          <a:p>
            <a:pPr>
              <a:buFontTx/>
              <a:buNone/>
            </a:pPr>
            <a:endParaRPr lang="de-DE" sz="4000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41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 advClick="0" advTm="3000">
    <p:strips dir="r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Folie </a:t>
            </a:r>
            <a:fld id="{65453CF4-2370-48BB-B907-8981AA2B3892}" type="slidenum">
              <a:rPr lang="de-DE"/>
              <a:pPr/>
              <a:t>42</a:t>
            </a:fld>
            <a:endParaRPr lang="de-DE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 spd="slow" advClick="0" advTm="0">
    <p:zoom dir="in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786058"/>
            <a:ext cx="8572560" cy="1009649"/>
          </a:xfrm>
        </p:spPr>
        <p:txBody>
          <a:bodyPr/>
          <a:lstStyle/>
          <a:p>
            <a:pPr algn="ctr">
              <a:buFontTx/>
              <a:buNone/>
            </a:pPr>
            <a:r>
              <a:rPr lang="de-DE" sz="4600" dirty="0" smtClean="0"/>
              <a:t>Diskussion</a:t>
            </a:r>
            <a:endParaRPr lang="de-DE" sz="4600" dirty="0"/>
          </a:p>
          <a:p>
            <a:pPr>
              <a:buFontTx/>
              <a:buNone/>
            </a:pPr>
            <a:endParaRPr lang="de-DE" sz="4000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43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7929585" cy="633412"/>
          </a:xfrm>
        </p:spPr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ist ein Dateisystem?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2243"/>
            <a:ext cx="8229600" cy="47085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Linux/Unix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Ext3 : </a:t>
            </a:r>
            <a:r>
              <a:rPr lang="en-US" sz="1600" b="1" dirty="0" smtClean="0">
                <a:latin typeface="Verdana Ref" pitchFamily="34" charset="0"/>
              </a:rPr>
              <a:t>third extended file system </a:t>
            </a:r>
            <a:endParaRPr lang="de-DE" sz="1600" b="1" dirty="0" smtClean="0">
              <a:latin typeface="Verdana Ref" pitchFamily="34" charset="0"/>
            </a:endParaRP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Ext4 : </a:t>
            </a:r>
            <a:r>
              <a:rPr lang="en-US" sz="1600" b="1" dirty="0" smtClean="0">
                <a:latin typeface="Verdana Ref" pitchFamily="34" charset="0"/>
              </a:rPr>
              <a:t>fourth extended file system </a:t>
            </a:r>
            <a:r>
              <a:rPr lang="de-DE" sz="1600" b="1" dirty="0" smtClean="0">
                <a:latin typeface="Verdana Ref" pitchFamily="34" charset="0"/>
              </a:rPr>
              <a:t>(Oktober 2006), seit Version 2.6.19 offizieller Bestandteil des Linux-Kernels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NFS : Network File System von Sun Microsystems. Ein „Protokoll“, das den Zugriff auf Dateien über ein Netzwerk ermöglicht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Berkeley Fast File System wird in verschiedenen BSD-Derivaten (</a:t>
            </a:r>
            <a:r>
              <a:rPr lang="de-DE" sz="1600" b="1" dirty="0" err="1" smtClean="0">
                <a:latin typeface="Verdana Ref" pitchFamily="34" charset="0"/>
              </a:rPr>
              <a:t>FreeBSD</a:t>
            </a:r>
            <a:r>
              <a:rPr lang="de-DE" sz="1600" b="1" dirty="0" smtClean="0">
                <a:latin typeface="Verdana Ref" pitchFamily="34" charset="0"/>
              </a:rPr>
              <a:t>, </a:t>
            </a:r>
            <a:r>
              <a:rPr lang="de-DE" sz="1600" b="1" dirty="0" err="1" smtClean="0">
                <a:latin typeface="Verdana Ref" pitchFamily="34" charset="0"/>
              </a:rPr>
              <a:t>NetBSD</a:t>
            </a:r>
            <a:r>
              <a:rPr lang="de-DE" sz="1600" b="1" dirty="0" smtClean="0">
                <a:latin typeface="Verdana Ref" pitchFamily="34" charset="0"/>
              </a:rPr>
              <a:t> und </a:t>
            </a:r>
            <a:r>
              <a:rPr lang="de-DE" sz="1600" b="1" dirty="0" err="1" smtClean="0">
                <a:latin typeface="Verdana Ref" pitchFamily="34" charset="0"/>
              </a:rPr>
              <a:t>OpenBSD</a:t>
            </a:r>
            <a:r>
              <a:rPr lang="de-DE" sz="1600" b="1" dirty="0" smtClean="0">
                <a:latin typeface="Verdana Ref" pitchFamily="34" charset="0"/>
              </a:rPr>
              <a:t>) sowie in </a:t>
            </a:r>
            <a:r>
              <a:rPr lang="de-DE" sz="1600" b="1" dirty="0" err="1" smtClean="0">
                <a:latin typeface="Verdana Ref" pitchFamily="34" charset="0"/>
              </a:rPr>
              <a:t>Solaris</a:t>
            </a:r>
            <a:r>
              <a:rPr lang="de-DE" sz="1600" b="1" dirty="0" smtClean="0">
                <a:latin typeface="Verdana Ref" pitchFamily="34" charset="0"/>
              </a:rPr>
              <a:t> und </a:t>
            </a:r>
            <a:r>
              <a:rPr lang="de-DE" sz="1600" b="1" dirty="0" err="1" smtClean="0">
                <a:latin typeface="Verdana Ref" pitchFamily="34" charset="0"/>
              </a:rPr>
              <a:t>NextStep</a:t>
            </a:r>
            <a:r>
              <a:rPr lang="de-DE" sz="1600" b="1" dirty="0" smtClean="0">
                <a:latin typeface="Verdana Ref" pitchFamily="34" charset="0"/>
              </a:rPr>
              <a:t> verwendet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7929585" cy="633412"/>
          </a:xfrm>
        </p:spPr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ist ein Dateisystem?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2243"/>
            <a:ext cx="8229600" cy="47085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Microsoft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File </a:t>
            </a:r>
            <a:r>
              <a:rPr lang="de-DE" sz="1600" b="1" dirty="0" err="1" smtClean="0">
                <a:latin typeface="Verdana Ref" pitchFamily="34" charset="0"/>
              </a:rPr>
              <a:t>Allocation</a:t>
            </a:r>
            <a:r>
              <a:rPr lang="de-DE" sz="1600" b="1" dirty="0" smtClean="0">
                <a:latin typeface="Verdana Ref" pitchFamily="34" charset="0"/>
              </a:rPr>
              <a:t> Table (FAT12, FAT16 und FAT 32)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Virtual FAT (VFAT), Unterstützung von längeren Dateinamen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New Technology File System (NTFS) z.Z. NTFS 3.1</a:t>
            </a:r>
          </a:p>
          <a:p>
            <a:pPr lvl="1">
              <a:lnSpc>
                <a:spcPct val="150000"/>
              </a:lnSpc>
            </a:pPr>
            <a:r>
              <a:rPr lang="de-DE" sz="1600" b="1" dirty="0" err="1" smtClean="0">
                <a:latin typeface="Verdana Ref" pitchFamily="34" charset="0"/>
              </a:rPr>
              <a:t>WinFS</a:t>
            </a:r>
            <a:r>
              <a:rPr lang="de-DE" sz="1600" b="1" dirty="0" smtClean="0">
                <a:latin typeface="Verdana Ref" pitchFamily="34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sp>
        <p:nvSpPr>
          <p:cNvPr id="7" name="Smiley 6"/>
          <p:cNvSpPr/>
          <p:nvPr/>
        </p:nvSpPr>
        <p:spPr>
          <a:xfrm>
            <a:off x="2143108" y="3143248"/>
            <a:ext cx="500066" cy="214314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7929585" cy="633412"/>
          </a:xfrm>
        </p:spPr>
        <p:txBody>
          <a:bodyPr/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ist ein Dateisystem?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2243"/>
            <a:ext cx="8229600" cy="47085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Apple/Macintosh</a:t>
            </a:r>
          </a:p>
          <a:p>
            <a:pPr lvl="1">
              <a:lnSpc>
                <a:spcPct val="150000"/>
              </a:lnSpc>
            </a:pPr>
            <a:r>
              <a:rPr lang="de-DE" sz="1600" b="1" dirty="0" smtClean="0">
                <a:latin typeface="Verdana Ref" pitchFamily="34" charset="0"/>
              </a:rPr>
              <a:t>Apple DOS – erste Apple Dateisystem</a:t>
            </a:r>
          </a:p>
          <a:p>
            <a:pPr lvl="1">
              <a:lnSpc>
                <a:spcPct val="150000"/>
              </a:lnSpc>
            </a:pPr>
            <a:r>
              <a:rPr lang="de-DE" sz="1600" b="1" dirty="0" err="1" smtClean="0">
                <a:latin typeface="Verdana Ref" pitchFamily="34" charset="0"/>
              </a:rPr>
              <a:t>Hierarchical</a:t>
            </a:r>
            <a:r>
              <a:rPr lang="de-DE" sz="1600" b="1" dirty="0" smtClean="0">
                <a:latin typeface="Verdana Ref" pitchFamily="34" charset="0"/>
              </a:rPr>
              <a:t> File System (HFS), mit Mac OS entwickelt</a:t>
            </a:r>
          </a:p>
          <a:p>
            <a:pPr lvl="1">
              <a:lnSpc>
                <a:spcPct val="150000"/>
              </a:lnSpc>
              <a:buNone/>
            </a:pPr>
            <a:endParaRPr lang="de-DE" sz="1600" b="1" dirty="0" smtClean="0">
              <a:latin typeface="Verdana Ref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7929585" cy="633412"/>
          </a:xfrm>
        </p:spPr>
        <p:txBody>
          <a:bodyPr/>
          <a:lstStyle/>
          <a:p>
            <a:r>
              <a:rPr lang="de-DE" sz="3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ist ein verteiltes Dateisystem?</a:t>
            </a:r>
            <a:endParaRPr lang="de-DE" sz="3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2243"/>
            <a:ext cx="8229600" cy="4708525"/>
          </a:xfrm>
        </p:spPr>
        <p:txBody>
          <a:bodyPr/>
          <a:lstStyle/>
          <a:p>
            <a:r>
              <a:rPr lang="de-DE" sz="2000" b="1" dirty="0" smtClean="0">
                <a:latin typeface="Verdana Ref" pitchFamily="34" charset="0"/>
              </a:rPr>
              <a:t>Eine ähnliche Aufgabe wie normale Dateisysteme in konventionellen Betriebssystemen</a:t>
            </a:r>
          </a:p>
          <a:p>
            <a:endParaRPr lang="de-DE" sz="2000" b="1" dirty="0" smtClean="0">
              <a:latin typeface="Verdana Ref" pitchFamily="34" charset="0"/>
            </a:endParaRPr>
          </a:p>
          <a:p>
            <a:r>
              <a:rPr lang="de-DE" sz="2000" b="1" dirty="0" smtClean="0">
                <a:latin typeface="Verdana Ref" pitchFamily="34" charset="0"/>
              </a:rPr>
              <a:t>Zugriff auf Dateien in anderen, entfernten Rechnern </a:t>
            </a:r>
          </a:p>
          <a:p>
            <a:endParaRPr lang="de-DE" sz="2000" b="1" dirty="0" smtClean="0">
              <a:latin typeface="Verdana Ref" pitchFamily="34" charset="0"/>
            </a:endParaRPr>
          </a:p>
          <a:p>
            <a:r>
              <a:rPr lang="de-DE" sz="2000" b="1" dirty="0" smtClean="0">
                <a:latin typeface="Verdana Ref" pitchFamily="34" charset="0"/>
              </a:rPr>
              <a:t>Wird zur Realisierung von anderen Diensten benutzt, z.B.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Persistentes Speichern für Transaktionssysteme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Namensserver, Authentication-Server  usw.</a:t>
            </a:r>
          </a:p>
          <a:p>
            <a:endParaRPr lang="en-US" sz="2000" b="1" dirty="0" smtClean="0">
              <a:latin typeface="Verdana Ref" pitchFamily="34" charset="0"/>
            </a:endParaRPr>
          </a:p>
          <a:p>
            <a:r>
              <a:rPr lang="en-US" sz="2000" b="1" dirty="0" smtClean="0">
                <a:latin typeface="Verdana Ref" pitchFamily="34" charset="0"/>
              </a:rPr>
              <a:t>“A distributed file system enables programs to store and access remote files exactly as they do on local ones, allowing users to access files from any computer on the intranet.”</a:t>
            </a:r>
            <a:endParaRPr lang="de-DE" sz="2000" b="1" dirty="0" smtClean="0">
              <a:latin typeface="Verdana Ref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6572264" y="5500702"/>
            <a:ext cx="1785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 smtClean="0"/>
              <a:t>Bina</a:t>
            </a:r>
            <a:r>
              <a:rPr lang="de-DE" sz="1400" dirty="0" smtClean="0"/>
              <a:t> </a:t>
            </a:r>
            <a:r>
              <a:rPr lang="de-DE" sz="1400" dirty="0" err="1" smtClean="0"/>
              <a:t>Ramamurthy</a:t>
            </a:r>
            <a:endParaRPr lang="de-DE" sz="14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60"/>
            <a:ext cx="8229600" cy="48577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de-DE" sz="2000" b="1" dirty="0" smtClean="0">
                <a:latin typeface="Verdana Ref" pitchFamily="34" charset="0"/>
              </a:rPr>
              <a:t>Access </a:t>
            </a:r>
            <a:r>
              <a:rPr lang="de-DE" sz="2000" b="1" dirty="0" err="1" smtClean="0">
                <a:latin typeface="Verdana Ref" pitchFamily="34" charset="0"/>
              </a:rPr>
              <a:t>Transparency</a:t>
            </a:r>
            <a:r>
              <a:rPr lang="de-DE" sz="2000" b="1" dirty="0" smtClean="0">
                <a:latin typeface="Verdana Ref" pitchFamily="34" charset="0"/>
              </a:rPr>
              <a:t> (</a:t>
            </a:r>
            <a:r>
              <a:rPr lang="de-DE" sz="2000" b="1" dirty="0" err="1" smtClean="0">
                <a:latin typeface="Verdana Ref" pitchFamily="34" charset="0"/>
              </a:rPr>
              <a:t>dispersion</a:t>
            </a:r>
            <a:r>
              <a:rPr lang="de-DE" sz="2000" b="1" dirty="0" smtClean="0">
                <a:latin typeface="Verdana Ref" pitchFamily="34" charset="0"/>
              </a:rPr>
              <a:t> </a:t>
            </a:r>
            <a:r>
              <a:rPr lang="de-DE" sz="2000" b="1" dirty="0" err="1" smtClean="0">
                <a:latin typeface="Verdana Ref" pitchFamily="34" charset="0"/>
              </a:rPr>
              <a:t>of</a:t>
            </a:r>
            <a:r>
              <a:rPr lang="de-DE" sz="2000" b="1" dirty="0" smtClean="0">
                <a:latin typeface="Verdana Ref" pitchFamily="34" charset="0"/>
              </a:rPr>
              <a:t> </a:t>
            </a:r>
            <a:r>
              <a:rPr lang="de-DE" sz="2000" b="1" dirty="0" err="1" smtClean="0">
                <a:latin typeface="Verdana Ref" pitchFamily="34" charset="0"/>
              </a:rPr>
              <a:t>users</a:t>
            </a:r>
            <a:r>
              <a:rPr lang="de-DE" sz="2000" b="1" dirty="0" smtClean="0">
                <a:latin typeface="Verdana Ref" pitchFamily="34" charset="0"/>
              </a:rPr>
              <a:t>)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Jeder Benutzer kann von jedem beliebigen Host auf Dateien zugreifen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r>
              <a:rPr lang="de-DE" sz="2000" b="1" dirty="0" err="1" smtClean="0">
                <a:latin typeface="Verdana Ref" pitchFamily="34" charset="0"/>
              </a:rPr>
              <a:t>Concurrency</a:t>
            </a:r>
            <a:r>
              <a:rPr lang="de-DE" sz="2000" b="1" dirty="0" smtClean="0">
                <a:latin typeface="Verdana Ref" pitchFamily="34" charset="0"/>
              </a:rPr>
              <a:t> </a:t>
            </a:r>
            <a:r>
              <a:rPr lang="de-DE" sz="2000" b="1" dirty="0" err="1" smtClean="0">
                <a:latin typeface="Verdana Ref" pitchFamily="34" charset="0"/>
              </a:rPr>
              <a:t>Transparency</a:t>
            </a:r>
            <a:r>
              <a:rPr lang="de-DE" sz="2000" b="1" dirty="0" smtClean="0">
                <a:latin typeface="Verdana Ref" pitchFamily="34" charset="0"/>
              </a:rPr>
              <a:t> (</a:t>
            </a:r>
            <a:r>
              <a:rPr lang="de-DE" sz="2000" b="1" dirty="0" err="1" smtClean="0">
                <a:latin typeface="Verdana Ref" pitchFamily="34" charset="0"/>
              </a:rPr>
              <a:t>multiplicity</a:t>
            </a:r>
            <a:r>
              <a:rPr lang="de-DE" sz="2000" b="1" dirty="0" smtClean="0">
                <a:latin typeface="Verdana Ref" pitchFamily="34" charset="0"/>
              </a:rPr>
              <a:t> </a:t>
            </a:r>
            <a:r>
              <a:rPr lang="de-DE" sz="2000" b="1" dirty="0" err="1" smtClean="0">
                <a:latin typeface="Verdana Ref" pitchFamily="34" charset="0"/>
              </a:rPr>
              <a:t>of</a:t>
            </a:r>
            <a:r>
              <a:rPr lang="de-DE" sz="2000" b="1" dirty="0" smtClean="0">
                <a:latin typeface="Verdana Ref" pitchFamily="34" charset="0"/>
              </a:rPr>
              <a:t> </a:t>
            </a:r>
            <a:r>
              <a:rPr lang="de-DE" sz="2000" b="1" dirty="0" err="1" smtClean="0">
                <a:latin typeface="Verdana Ref" pitchFamily="34" charset="0"/>
              </a:rPr>
              <a:t>users</a:t>
            </a:r>
            <a:r>
              <a:rPr lang="de-DE" sz="2000" b="1" dirty="0" smtClean="0">
                <a:latin typeface="Verdana Ref" pitchFamily="34" charset="0"/>
              </a:rPr>
              <a:t>)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Mehrere Benutzer können gleichzeitig auf dieselben Dateien zugreifen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r>
              <a:rPr lang="de-DE" sz="2000" b="1" dirty="0" err="1" smtClean="0">
                <a:latin typeface="Verdana Ref" pitchFamily="34" charset="0"/>
              </a:rPr>
              <a:t>Location</a:t>
            </a:r>
            <a:r>
              <a:rPr lang="de-DE" sz="2000" b="1" dirty="0" smtClean="0">
                <a:latin typeface="Verdana Ref" pitchFamily="34" charset="0"/>
              </a:rPr>
              <a:t> </a:t>
            </a:r>
            <a:r>
              <a:rPr lang="de-DE" sz="2000" b="1" dirty="0" err="1" smtClean="0">
                <a:latin typeface="Verdana Ref" pitchFamily="34" charset="0"/>
              </a:rPr>
              <a:t>Transparency</a:t>
            </a:r>
            <a:r>
              <a:rPr lang="de-DE" sz="2000" b="1" dirty="0" smtClean="0">
                <a:latin typeface="Verdana Ref" pitchFamily="34" charset="0"/>
              </a:rPr>
              <a:t> und </a:t>
            </a:r>
            <a:r>
              <a:rPr lang="de-DE" sz="2000" b="1" dirty="0" err="1" smtClean="0">
                <a:latin typeface="Verdana Ref" pitchFamily="34" charset="0"/>
              </a:rPr>
              <a:t>Location</a:t>
            </a:r>
            <a:r>
              <a:rPr lang="de-DE" sz="2000" b="1" dirty="0" smtClean="0">
                <a:latin typeface="Verdana Ref" pitchFamily="34" charset="0"/>
              </a:rPr>
              <a:t> Independence (</a:t>
            </a:r>
            <a:r>
              <a:rPr lang="de-DE" sz="2000" b="1" dirty="0" err="1" smtClean="0">
                <a:latin typeface="Verdana Ref" pitchFamily="34" charset="0"/>
              </a:rPr>
              <a:t>dispersion</a:t>
            </a:r>
            <a:r>
              <a:rPr lang="de-DE" sz="2000" b="1" dirty="0" smtClean="0">
                <a:latin typeface="Verdana Ref" pitchFamily="34" charset="0"/>
              </a:rPr>
              <a:t> </a:t>
            </a:r>
            <a:r>
              <a:rPr lang="de-DE" sz="2000" b="1" dirty="0" err="1" smtClean="0">
                <a:latin typeface="Verdana Ref" pitchFamily="34" charset="0"/>
              </a:rPr>
              <a:t>of</a:t>
            </a:r>
            <a:r>
              <a:rPr lang="de-DE" sz="2000" b="1" dirty="0" smtClean="0">
                <a:latin typeface="Verdana Ref" pitchFamily="34" charset="0"/>
              </a:rPr>
              <a:t> </a:t>
            </a:r>
            <a:r>
              <a:rPr lang="de-DE" sz="2000" b="1" dirty="0" err="1" smtClean="0">
                <a:latin typeface="Verdana Ref" pitchFamily="34" charset="0"/>
              </a:rPr>
              <a:t>files</a:t>
            </a:r>
            <a:r>
              <a:rPr lang="de-DE" sz="2000" b="1" dirty="0" smtClean="0">
                <a:latin typeface="Verdana Ref" pitchFamily="34" charset="0"/>
              </a:rPr>
              <a:t>)</a:t>
            </a:r>
          </a:p>
          <a:p>
            <a:pPr lvl="1"/>
            <a:r>
              <a:rPr lang="de-DE" sz="1600" b="1" dirty="0" smtClean="0">
                <a:latin typeface="Verdana Ref" pitchFamily="34" charset="0"/>
                <a:ea typeface="+mn-ea"/>
                <a:cs typeface="+mn-cs"/>
              </a:rPr>
              <a:t>Dateien eines Benutzers können auf verschiedenen Hosts sein</a:t>
            </a:r>
          </a:p>
          <a:p>
            <a:pPr>
              <a:lnSpc>
                <a:spcPct val="150000"/>
              </a:lnSpc>
            </a:pPr>
            <a:endParaRPr lang="de-DE" sz="2000" b="1" dirty="0" smtClean="0">
              <a:latin typeface="Verdana Ref" pitchFamily="34" charset="0"/>
            </a:endParaRPr>
          </a:p>
          <a:p>
            <a:r>
              <a:rPr lang="de-DE" sz="2000" b="1" dirty="0" smtClean="0">
                <a:latin typeface="Verdana Ref" pitchFamily="34" charset="0"/>
              </a:rPr>
              <a:t>Replikation </a:t>
            </a:r>
            <a:r>
              <a:rPr lang="de-DE" sz="2000" b="1" dirty="0" err="1" smtClean="0">
                <a:latin typeface="Verdana Ref" pitchFamily="34" charset="0"/>
              </a:rPr>
              <a:t>Transparency</a:t>
            </a:r>
            <a:r>
              <a:rPr lang="de-DE" sz="2000" b="1" dirty="0" smtClean="0">
                <a:latin typeface="Verdana Ref" pitchFamily="34" charset="0"/>
              </a:rPr>
              <a:t> (</a:t>
            </a:r>
            <a:r>
              <a:rPr lang="de-DE" sz="2000" b="1" dirty="0" err="1" smtClean="0">
                <a:latin typeface="Verdana Ref" pitchFamily="34" charset="0"/>
              </a:rPr>
              <a:t>multiplicity</a:t>
            </a:r>
            <a:r>
              <a:rPr lang="de-DE" sz="2000" b="1" dirty="0" smtClean="0">
                <a:latin typeface="Verdana Ref" pitchFamily="34" charset="0"/>
              </a:rPr>
              <a:t> </a:t>
            </a:r>
            <a:r>
              <a:rPr lang="de-DE" sz="2000" b="1" dirty="0" err="1" smtClean="0">
                <a:latin typeface="Verdana Ref" pitchFamily="34" charset="0"/>
              </a:rPr>
              <a:t>of</a:t>
            </a:r>
            <a:r>
              <a:rPr lang="de-DE" sz="2000" b="1" dirty="0" smtClean="0">
                <a:latin typeface="Verdana Ref" pitchFamily="34" charset="0"/>
              </a:rPr>
              <a:t> </a:t>
            </a:r>
            <a:r>
              <a:rPr lang="de-DE" sz="2000" b="1" dirty="0" err="1" smtClean="0">
                <a:latin typeface="Verdana Ref" pitchFamily="34" charset="0"/>
              </a:rPr>
              <a:t>files</a:t>
            </a:r>
            <a:r>
              <a:rPr lang="de-DE" sz="2000" b="1" dirty="0" smtClean="0">
                <a:latin typeface="Verdana Ref" pitchFamily="34" charset="0"/>
              </a:rPr>
              <a:t>)</a:t>
            </a:r>
          </a:p>
          <a:p>
            <a:pPr lvl="1"/>
            <a:r>
              <a:rPr lang="de-DE" sz="1600" b="1" dirty="0" smtClean="0">
                <a:latin typeface="Verdana Ref" pitchFamily="34" charset="0"/>
              </a:rPr>
              <a:t>Dieselben Dateien können im System mehrfach repliziert vorliegen</a:t>
            </a:r>
            <a:endParaRPr lang="de-DE" b="1" dirty="0" smtClean="0"/>
          </a:p>
          <a:p>
            <a:endParaRPr lang="de-DE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18.01.2007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44200-39BF-494A-8265-FEFFE3C6D386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Anwendungen II - Mykhaylo Kabalkin</a:t>
            </a:r>
            <a:endParaRPr lang="de-DE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0" y="188913"/>
            <a:ext cx="7929585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Was ist ein verteiltes Dateisystem?</a:t>
            </a:r>
            <a:endParaRPr kumimoji="0" lang="de-DE" sz="39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haw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2183</Words>
  <Application>Microsoft Office PowerPoint</Application>
  <PresentationFormat>Bildschirmpräsentation (4:3)</PresentationFormat>
  <Paragraphs>528</Paragraphs>
  <Slides>43</Slides>
  <Notes>43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43</vt:i4>
      </vt:variant>
    </vt:vector>
  </HeadingPairs>
  <TitlesOfParts>
    <vt:vector size="45" baseType="lpstr">
      <vt:lpstr>Standarddesign</vt:lpstr>
      <vt:lpstr>haw</vt:lpstr>
      <vt:lpstr>Verteilte Dateisysteme</vt:lpstr>
      <vt:lpstr>Übersicht</vt:lpstr>
      <vt:lpstr>Übersicht</vt:lpstr>
      <vt:lpstr>Was ist ein Dateisystem?</vt:lpstr>
      <vt:lpstr>Was ist ein Dateisystem?</vt:lpstr>
      <vt:lpstr>Was ist ein Dateisystem?</vt:lpstr>
      <vt:lpstr>Was ist ein Dateisystem?</vt:lpstr>
      <vt:lpstr>Was ist ein verteiltes Dateisystem?</vt:lpstr>
      <vt:lpstr>Folie 9</vt:lpstr>
      <vt:lpstr>Folie 10</vt:lpstr>
      <vt:lpstr>Übersicht</vt:lpstr>
      <vt:lpstr>Network File System</vt:lpstr>
      <vt:lpstr>Network File System</vt:lpstr>
      <vt:lpstr>Network File System</vt:lpstr>
      <vt:lpstr>Network File System</vt:lpstr>
      <vt:lpstr>Andrew File System</vt:lpstr>
      <vt:lpstr>Andrew File System</vt:lpstr>
      <vt:lpstr>Andrew File System</vt:lpstr>
      <vt:lpstr>Andrew File System</vt:lpstr>
      <vt:lpstr>BitTorrent</vt:lpstr>
      <vt:lpstr>BitTorrent</vt:lpstr>
      <vt:lpstr>BitTorrent</vt:lpstr>
      <vt:lpstr>BitTorrent</vt:lpstr>
      <vt:lpstr>BitTorrent</vt:lpstr>
      <vt:lpstr>Google File System</vt:lpstr>
      <vt:lpstr>Google File System</vt:lpstr>
      <vt:lpstr>Google File System</vt:lpstr>
      <vt:lpstr>Google File System</vt:lpstr>
      <vt:lpstr>Google File System</vt:lpstr>
      <vt:lpstr>Google File System</vt:lpstr>
      <vt:lpstr>Lustre File System</vt:lpstr>
      <vt:lpstr>Lustre File System</vt:lpstr>
      <vt:lpstr>Lustre File System</vt:lpstr>
      <vt:lpstr>Lustre File System</vt:lpstr>
      <vt:lpstr>Lustre File System</vt:lpstr>
      <vt:lpstr>Übersicht</vt:lpstr>
      <vt:lpstr>Einordnung ins Projekt</vt:lpstr>
      <vt:lpstr>Übersicht</vt:lpstr>
      <vt:lpstr>Quellen</vt:lpstr>
      <vt:lpstr>Quellen</vt:lpstr>
      <vt:lpstr>Folie 41</vt:lpstr>
      <vt:lpstr>Folie 42</vt:lpstr>
      <vt:lpstr>Folie 43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Verteilte Dateisysteme</dc:title>
  <dc:creator>Mykhaylo Kabalkin</dc:creator>
  <cp:lastModifiedBy>Mykhaylo Kabalkin</cp:lastModifiedBy>
  <cp:revision>589</cp:revision>
  <dcterms:created xsi:type="dcterms:W3CDTF">2006-05-13T12:26:17Z</dcterms:created>
  <dcterms:modified xsi:type="dcterms:W3CDTF">2007-01-21T14:29:50Z</dcterms:modified>
</cp:coreProperties>
</file>