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ms-office.legacy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9" r:id="rId4"/>
    <p:sldId id="266" r:id="rId5"/>
    <p:sldId id="290" r:id="rId6"/>
    <p:sldId id="289" r:id="rId7"/>
    <p:sldId id="288" r:id="rId8"/>
    <p:sldId id="292" r:id="rId9"/>
    <p:sldId id="293" r:id="rId10"/>
    <p:sldId id="278" r:id="rId11"/>
    <p:sldId id="280" r:id="rId12"/>
    <p:sldId id="283" r:id="rId13"/>
    <p:sldId id="271" r:id="rId14"/>
    <p:sldId id="284" r:id="rId15"/>
    <p:sldId id="273" r:id="rId16"/>
    <p:sldId id="272" r:id="rId17"/>
    <p:sldId id="274" r:id="rId18"/>
    <p:sldId id="291" r:id="rId19"/>
    <p:sldId id="286" r:id="rId20"/>
    <p:sldId id="263" r:id="rId21"/>
    <p:sldId id="264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7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88" autoAdjust="0"/>
    <p:restoredTop sz="84752" autoAdjust="0"/>
  </p:normalViewPr>
  <p:slideViewPr>
    <p:cSldViewPr>
      <p:cViewPr varScale="1">
        <p:scale>
          <a:sx n="62" d="100"/>
          <a:sy n="62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legacy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4C85FB-5BE9-483D-BD02-D88169151CAE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CCA6C-2EE5-41D2-BAF5-04B6B35A4A07}" type="slidenum">
              <a:rPr lang="de-DE"/>
              <a:pPr/>
              <a:t>1</a:t>
            </a:fld>
            <a:endParaRPr lang="de-D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11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12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MDS – Meta</a:t>
            </a:r>
            <a:r>
              <a:rPr lang="de-DE" baseline="0" dirty="0" smtClean="0"/>
              <a:t>daten Server</a:t>
            </a:r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3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4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5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6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85FB-5BE9-483D-BD02-D88169151CA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8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9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9128B-CD72-410D-A804-32272826B076}" type="slidenum">
              <a:rPr lang="de-DE"/>
              <a:pPr/>
              <a:t>10</a:t>
            </a:fld>
            <a:endParaRPr lang="de-D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MDS – Meta</a:t>
            </a:r>
            <a:r>
              <a:rPr lang="de-DE" baseline="0" dirty="0" smtClean="0"/>
              <a:t>daten Server</a:t>
            </a:r>
          </a:p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732588" y="6165850"/>
            <a:ext cx="2133600" cy="476250"/>
          </a:xfrm>
        </p:spPr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88913"/>
            <a:ext cx="8999537" cy="1047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05254" cy="292079"/>
          </a:xfrm>
        </p:spPr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59864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44200-39BF-494A-8265-FEFFE3C6D3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9538" y="188913"/>
            <a:ext cx="8999537" cy="1047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sterf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pple-time_machine_672x416.mov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zaar-vcs.org/" TargetMode="External"/><Relationship Id="rId2" Type="http://schemas.openxmlformats.org/officeDocument/2006/relationships/hyperlink" Target="http://dcvs.elegosoft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git.or.cz/" TargetMode="External"/><Relationship Id="rId4" Type="http://schemas.openxmlformats.org/officeDocument/2006/relationships/hyperlink" Target="http://www.gnu.org/software/gnu-arch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abs.google.com/papers/gfs-sosp2003.pdf" TargetMode="External"/><Relationship Id="rId3" Type="http://schemas.openxmlformats.org/officeDocument/2006/relationships/hyperlink" Target="http://www.apple.com/de/macosx/leopard/timemachine.html" TargetMode="External"/><Relationship Id="rId7" Type="http://schemas.openxmlformats.org/officeDocument/2006/relationships/hyperlink" Target="http://www.lustre.org/docs/whitepaper.pdf" TargetMode="External"/><Relationship Id="rId2" Type="http://schemas.openxmlformats.org/officeDocument/2006/relationships/hyperlink" Target="https://mail.clusterfs.com/wikis/lustre/LustreDocumentation?action=AttachFile&amp;do=get&amp;target=LustreManual35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sers.informatik.haw-hamburg.de/~ubicomp/arbeiten/diplom/mund.pdf" TargetMode="External"/><Relationship Id="rId5" Type="http://schemas.openxmlformats.org/officeDocument/2006/relationships/hyperlink" Target="http://users.informatik.haw-hamburg.de/~ubicomp/projekte/Kerberos" TargetMode="External"/><Relationship Id="rId4" Type="http://schemas.openxmlformats.org/officeDocument/2006/relationships/hyperlink" Target="http://rfc.net/rfc4120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microsoft.com/office/2006/relationships/legacyDrawing" Target="../drawings/legacy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786578" y="6143644"/>
            <a:ext cx="2133600" cy="476250"/>
          </a:xfrm>
        </p:spPr>
        <p:txBody>
          <a:bodyPr/>
          <a:lstStyle/>
          <a:p>
            <a:r>
              <a:rPr lang="de-DE" smtClean="0"/>
              <a:t>01.12.2006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30491"/>
            <a:ext cx="7772400" cy="7985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Verteiltes Persistenz-System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1662" y="4500570"/>
            <a:ext cx="5757858" cy="6477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Mykhaylo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Kabalkin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Lustre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 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686800" cy="4857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Skalierbares, sicheres, robustes, ausfallsicheres Cluster Datei System von Cluster File System Inc.</a:t>
            </a:r>
            <a:r>
              <a:rPr lang="de-DE" sz="2000" b="1" dirty="0" smtClean="0">
                <a:latin typeface="Verdana Ref"/>
              </a:rPr>
              <a:t>¹</a:t>
            </a:r>
            <a:endParaRPr lang="de-DE" sz="2000" b="1" dirty="0" smtClean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Trennung von Metadaten und echten Daten</a:t>
            </a:r>
          </a:p>
          <a:p>
            <a:pPr lvl="1">
              <a:lnSpc>
                <a:spcPct val="150000"/>
              </a:lnSpc>
            </a:pPr>
            <a:r>
              <a:rPr lang="de-DE" sz="1600" b="1" dirty="0" err="1" smtClean="0">
                <a:latin typeface="Verdana Ref" pitchFamily="34" charset="0"/>
              </a:rPr>
              <a:t>Object</a:t>
            </a:r>
            <a:r>
              <a:rPr lang="de-DE" sz="1600" b="1" dirty="0" smtClean="0">
                <a:latin typeface="Verdana Ref" pitchFamily="34" charset="0"/>
              </a:rPr>
              <a:t> Storage Server (OSS)</a:t>
            </a:r>
          </a:p>
          <a:p>
            <a:pPr lvl="1">
              <a:lnSpc>
                <a:spcPct val="150000"/>
              </a:lnSpc>
            </a:pPr>
            <a:r>
              <a:rPr lang="de-DE" sz="1600" b="1" dirty="0" err="1" smtClean="0">
                <a:latin typeface="Verdana Ref" pitchFamily="34" charset="0"/>
              </a:rPr>
              <a:t>Meta</a:t>
            </a:r>
            <a:r>
              <a:rPr lang="de-DE" sz="1600" b="1" dirty="0" smtClean="0">
                <a:latin typeface="Verdana Ref" pitchFamily="34" charset="0"/>
              </a:rPr>
              <a:t> Data Server (MDS)</a:t>
            </a:r>
          </a:p>
          <a:p>
            <a:pPr lvl="1">
              <a:lnSpc>
                <a:spcPct val="150000"/>
              </a:lnSpc>
            </a:pPr>
            <a:r>
              <a:rPr lang="de-DE" sz="1600" b="1" dirty="0" err="1" smtClean="0">
                <a:latin typeface="Verdana Ref" pitchFamily="34" charset="0"/>
              </a:rPr>
              <a:t>Lustre</a:t>
            </a:r>
            <a:r>
              <a:rPr lang="de-DE" sz="1600" b="1" dirty="0" smtClean="0">
                <a:latin typeface="Verdana Ref" pitchFamily="34" charset="0"/>
              </a:rPr>
              <a:t> Clients</a:t>
            </a:r>
          </a:p>
          <a:p>
            <a:pPr lvl="2">
              <a:lnSpc>
                <a:spcPct val="150000"/>
              </a:lnSpc>
            </a:pPr>
            <a:r>
              <a:rPr lang="de-DE" sz="1200" b="1" dirty="0" smtClean="0">
                <a:latin typeface="Verdana Ref" pitchFamily="34" charset="0"/>
              </a:rPr>
              <a:t>Interaktion mit OSSs  für Daten I/O</a:t>
            </a:r>
          </a:p>
          <a:p>
            <a:pPr lvl="2">
              <a:lnSpc>
                <a:spcPct val="150000"/>
              </a:lnSpc>
            </a:pPr>
            <a:r>
              <a:rPr lang="de-DE" sz="1200" b="1" dirty="0" smtClean="0">
                <a:latin typeface="Verdana Ref" pitchFamily="34" charset="0"/>
              </a:rPr>
              <a:t>Interaktion mit MDS für die Metadaten</a:t>
            </a:r>
          </a:p>
          <a:p>
            <a:pPr lvl="2">
              <a:lnSpc>
                <a:spcPct val="150000"/>
              </a:lnSpc>
            </a:pP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592933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Verdana Ref"/>
              </a:rPr>
              <a:t>¹ </a:t>
            </a:r>
            <a:r>
              <a:rPr lang="de-DE" sz="1400" b="1" dirty="0" smtClean="0">
                <a:latin typeface="Verdana Ref" pitchFamily="34" charset="0"/>
                <a:hlinkClick r:id="rId3"/>
              </a:rPr>
              <a:t>http://www.clusterfs.com/</a:t>
            </a:r>
            <a:endParaRPr lang="de-DE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858148" cy="633412"/>
          </a:xfrm>
        </p:spPr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Lustre</a:t>
            </a:r>
            <a:r>
              <a:rPr lang="de-DE" dirty="0" smtClean="0"/>
              <a:t> File 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57884" y="61436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 </a:t>
            </a:r>
            <a:r>
              <a:rPr lang="de-DE" sz="1600" b="1" dirty="0" err="1" smtClean="0"/>
              <a:t>Lustre</a:t>
            </a:r>
            <a:r>
              <a:rPr lang="de-DE" sz="1600" b="1" dirty="0" smtClean="0"/>
              <a:t> Cluster [1]</a:t>
            </a:r>
            <a:endParaRPr lang="de-DE" sz="1600" b="1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142984"/>
            <a:ext cx="798353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Lustre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 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lke 9"/>
          <p:cNvSpPr/>
          <p:nvPr/>
        </p:nvSpPr>
        <p:spPr>
          <a:xfrm>
            <a:off x="928662" y="1357298"/>
            <a:ext cx="7215238" cy="464347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latin typeface="Verdana" pitchFamily="34" charset="0"/>
              </a:rPr>
              <a:t>File System</a:t>
            </a:r>
            <a:endParaRPr lang="de-DE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Wolke 10"/>
          <p:cNvSpPr/>
          <p:nvPr/>
        </p:nvSpPr>
        <p:spPr>
          <a:xfrm>
            <a:off x="2143108" y="2143116"/>
            <a:ext cx="1857356" cy="100013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verteiltes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Wolke 7"/>
          <p:cNvSpPr/>
          <p:nvPr/>
        </p:nvSpPr>
        <p:spPr>
          <a:xfrm>
            <a:off x="1214414" y="3357562"/>
            <a:ext cx="2214546" cy="928694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immer verfügbares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Wolke 8"/>
          <p:cNvSpPr/>
          <p:nvPr/>
        </p:nvSpPr>
        <p:spPr>
          <a:xfrm>
            <a:off x="4429124" y="2000240"/>
            <a:ext cx="2643206" cy="100013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ausfallsicheres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Wolke 11"/>
          <p:cNvSpPr/>
          <p:nvPr/>
        </p:nvSpPr>
        <p:spPr>
          <a:xfrm>
            <a:off x="2643174" y="4214818"/>
            <a:ext cx="3714776" cy="1071570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mit Trennung von Metadaten und echten Daten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Wolke 12"/>
          <p:cNvSpPr/>
          <p:nvPr/>
        </p:nvSpPr>
        <p:spPr>
          <a:xfrm>
            <a:off x="5429256" y="3000372"/>
            <a:ext cx="2286016" cy="100013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redundantes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Versionskontrolle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Unterschiedliche Versionen behalten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Zeitschlitze zurücksetzen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z.B. man möchte den Stand der Daten vom 01.01.2000 sehen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  <a:hlinkClick r:id="rId2" action="ppaction://hlinkfile"/>
              </a:rPr>
              <a:t>Time </a:t>
            </a:r>
            <a:r>
              <a:rPr lang="de-DE" sz="1600" b="1" dirty="0" err="1" smtClean="0">
                <a:latin typeface="Verdana Ref" pitchFamily="34" charset="0"/>
                <a:hlinkClick r:id="rId2" action="ppaction://hlinkfile"/>
              </a:rPr>
              <a:t>Machine</a:t>
            </a:r>
            <a:r>
              <a:rPr lang="de-DE" sz="1600" b="1" dirty="0" smtClean="0">
                <a:latin typeface="Verdana Ref" pitchFamily="34" charset="0"/>
                <a:hlinkClick r:id="rId2" action="ppaction://hlinkfile"/>
              </a:rPr>
              <a:t> </a:t>
            </a:r>
            <a:r>
              <a:rPr lang="de-DE" sz="1600" b="1" dirty="0" smtClean="0">
                <a:latin typeface="Verdana Ref" pitchFamily="34" charset="0"/>
              </a:rPr>
              <a:t>von Mac OS X Leopard (verfügbar ab Anfang 2007) [2]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Versionskontrolle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Verdana Ref" pitchFamily="34" charset="0"/>
              </a:rPr>
              <a:t>Concurrent</a:t>
            </a:r>
            <a:r>
              <a:rPr lang="de-DE" sz="2000" b="1" dirty="0" smtClean="0">
                <a:latin typeface="Verdana Ref" pitchFamily="34" charset="0"/>
              </a:rPr>
              <a:t> Versions System (CVS)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Ein Software-System zur Versionsverwaltung von Dateien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Die Benutzer müssen immer online sein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Distributed </a:t>
            </a:r>
            <a:r>
              <a:rPr lang="en-US" sz="2000" b="1" dirty="0" smtClean="0">
                <a:latin typeface="Verdana Ref" pitchFamily="34" charset="0"/>
              </a:rPr>
              <a:t>Concurrent</a:t>
            </a:r>
            <a:r>
              <a:rPr lang="de-DE" sz="2000" b="1" dirty="0" smtClean="0">
                <a:latin typeface="Verdana Ref" pitchFamily="34" charset="0"/>
              </a:rPr>
              <a:t> Versions System (DCVS)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Lokales Repository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Automatische Synchronisation gegen Main-Repository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Beispiele: </a:t>
            </a:r>
          </a:p>
          <a:p>
            <a:pPr lvl="2">
              <a:lnSpc>
                <a:spcPct val="150000"/>
              </a:lnSpc>
            </a:pPr>
            <a:r>
              <a:rPr lang="de-DE" sz="1400" b="1" dirty="0" smtClean="0">
                <a:latin typeface="Verdana Ref" pitchFamily="34" charset="0"/>
              </a:rPr>
              <a:t>Distributed </a:t>
            </a:r>
            <a:r>
              <a:rPr lang="de-DE" sz="1400" b="1" dirty="0" err="1" smtClean="0">
                <a:latin typeface="Verdana Ref" pitchFamily="34" charset="0"/>
              </a:rPr>
              <a:t>Concurrent</a:t>
            </a:r>
            <a:r>
              <a:rPr lang="de-DE" sz="1400" b="1" dirty="0" smtClean="0">
                <a:latin typeface="Verdana Ref" pitchFamily="34" charset="0"/>
              </a:rPr>
              <a:t> Versions System </a:t>
            </a:r>
            <a:r>
              <a:rPr lang="de-DE" sz="1400" b="1" dirty="0" smtClean="0">
                <a:latin typeface="Verdana Ref" pitchFamily="34" charset="0"/>
                <a:hlinkClick r:id="rId2"/>
              </a:rPr>
              <a:t>http://dcvs.elegosoft.com/</a:t>
            </a:r>
            <a:endParaRPr lang="de-DE" sz="1400" b="1" dirty="0" smtClean="0">
              <a:latin typeface="Verdana Ref" pitchFamily="34" charset="0"/>
            </a:endParaRPr>
          </a:p>
          <a:p>
            <a:pPr lvl="2">
              <a:lnSpc>
                <a:spcPct val="150000"/>
              </a:lnSpc>
            </a:pPr>
            <a:r>
              <a:rPr lang="de-DE" sz="1400" b="1" dirty="0" err="1" smtClean="0">
                <a:latin typeface="Verdana Ref" pitchFamily="34" charset="0"/>
              </a:rPr>
              <a:t>Bazaar</a:t>
            </a:r>
            <a:r>
              <a:rPr lang="de-DE" sz="1400" b="1" dirty="0" smtClean="0">
                <a:latin typeface="Verdana Ref" pitchFamily="34" charset="0"/>
              </a:rPr>
              <a:t> </a:t>
            </a:r>
            <a:r>
              <a:rPr lang="de-DE" sz="1400" b="1" dirty="0" smtClean="0">
                <a:latin typeface="Verdana Ref" pitchFamily="34" charset="0"/>
                <a:hlinkClick r:id="rId3"/>
              </a:rPr>
              <a:t>http://bazaar-vcs.org/</a:t>
            </a:r>
            <a:endParaRPr lang="de-DE" sz="1400" b="1" dirty="0" smtClean="0">
              <a:latin typeface="Verdana Ref" pitchFamily="34" charset="0"/>
            </a:endParaRPr>
          </a:p>
          <a:p>
            <a:pPr lvl="2">
              <a:lnSpc>
                <a:spcPct val="150000"/>
              </a:lnSpc>
            </a:pPr>
            <a:r>
              <a:rPr lang="de-DE" sz="1400" b="1" dirty="0" smtClean="0">
                <a:latin typeface="Verdana Ref" pitchFamily="34" charset="0"/>
              </a:rPr>
              <a:t>GNU </a:t>
            </a:r>
            <a:r>
              <a:rPr lang="de-DE" sz="1400" b="1" dirty="0" err="1" smtClean="0">
                <a:latin typeface="Verdana Ref" pitchFamily="34" charset="0"/>
              </a:rPr>
              <a:t>Arch</a:t>
            </a:r>
            <a:r>
              <a:rPr lang="de-DE" sz="1400" b="1" dirty="0" smtClean="0">
                <a:latin typeface="Verdana Ref" pitchFamily="34" charset="0"/>
              </a:rPr>
              <a:t> </a:t>
            </a:r>
            <a:r>
              <a:rPr lang="de-DE" sz="1400" b="1" dirty="0" smtClean="0">
                <a:latin typeface="Verdana Ref" pitchFamily="34" charset="0"/>
                <a:hlinkClick r:id="rId4"/>
              </a:rPr>
              <a:t>http://www.gnu.org/software/gnu-arch/</a:t>
            </a:r>
            <a:endParaRPr lang="de-DE" sz="1400" b="1" dirty="0" smtClean="0">
              <a:latin typeface="Verdana Ref" pitchFamily="34" charset="0"/>
            </a:endParaRPr>
          </a:p>
          <a:p>
            <a:pPr lvl="2">
              <a:lnSpc>
                <a:spcPct val="150000"/>
              </a:lnSpc>
            </a:pPr>
            <a:r>
              <a:rPr lang="sv-SE" sz="1400" b="1" dirty="0" smtClean="0">
                <a:latin typeface="Verdana Ref" pitchFamily="34" charset="0"/>
              </a:rPr>
              <a:t>Git - Fast Version Control System </a:t>
            </a:r>
            <a:r>
              <a:rPr lang="sv-SE" sz="1400" b="1" dirty="0" smtClean="0">
                <a:latin typeface="Verdana Ref" pitchFamily="34" charset="0"/>
                <a:hlinkClick r:id="rId5"/>
              </a:rPr>
              <a:t>http://git.or.cz/</a:t>
            </a:r>
            <a:endParaRPr lang="sv-SE" sz="1400" b="1" dirty="0" smtClean="0">
              <a:latin typeface="Verdana Ref" pitchFamily="34" charset="0"/>
            </a:endParaRPr>
          </a:p>
          <a:p>
            <a:pPr lvl="2">
              <a:lnSpc>
                <a:spcPct val="150000"/>
              </a:lnSpc>
            </a:pPr>
            <a:endParaRPr lang="de-DE" sz="1400" b="1" dirty="0" smtClean="0">
              <a:latin typeface="Verdana Ref" pitchFamily="34" charset="0"/>
            </a:endParaRPr>
          </a:p>
          <a:p>
            <a:pPr lvl="2">
              <a:lnSpc>
                <a:spcPct val="150000"/>
              </a:lnSpc>
            </a:pPr>
            <a:endParaRPr lang="de-DE" sz="1400" b="1" dirty="0" smtClean="0">
              <a:latin typeface="Verdana Ref" pitchFamily="34" charset="0"/>
            </a:endParaRPr>
          </a:p>
          <a:p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Zugriffskontrolle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514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Verdana Ref" pitchFamily="34" charset="0"/>
              </a:rPr>
              <a:t>Kerberos </a:t>
            </a:r>
            <a:r>
              <a:rPr lang="de-DE" sz="2000" b="1" dirty="0" smtClean="0">
                <a:latin typeface="Verdana Ref" pitchFamily="34" charset="0"/>
              </a:rPr>
              <a:t>als verteilter Authentifizierungsdienst [3]</a:t>
            </a:r>
          </a:p>
          <a:p>
            <a:pPr lvl="1">
              <a:lnSpc>
                <a:spcPct val="150000"/>
              </a:lnSpc>
            </a:pPr>
            <a:r>
              <a:rPr lang="de-DE" sz="1600" b="1" dirty="0" err="1" smtClean="0">
                <a:latin typeface="Verdana Ref" pitchFamily="34" charset="0"/>
              </a:rPr>
              <a:t>UbiComp</a:t>
            </a:r>
            <a:r>
              <a:rPr lang="de-DE" sz="1600" b="1" dirty="0" smtClean="0">
                <a:latin typeface="Verdana Ref" pitchFamily="34" charset="0"/>
              </a:rPr>
              <a:t> Projekt </a:t>
            </a:r>
            <a:r>
              <a:rPr lang="de-DE" sz="1600" b="1" dirty="0" err="1" smtClean="0">
                <a:latin typeface="Verdana Ref" pitchFamily="34" charset="0"/>
              </a:rPr>
              <a:t>PDirectory</a:t>
            </a:r>
            <a:r>
              <a:rPr lang="de-DE" sz="1600" b="1" dirty="0" smtClean="0">
                <a:latin typeface="Verdana Ref" pitchFamily="34" charset="0"/>
              </a:rPr>
              <a:t> – Java-Implementierung des </a:t>
            </a:r>
            <a:r>
              <a:rPr lang="de-DE" sz="1600" b="1" dirty="0" err="1" smtClean="0">
                <a:latin typeface="Verdana Ref" pitchFamily="34" charset="0"/>
              </a:rPr>
              <a:t>Kerberos</a:t>
            </a:r>
            <a:r>
              <a:rPr lang="de-DE" sz="1600" b="1" dirty="0" smtClean="0">
                <a:latin typeface="Verdana Ref" pitchFamily="34" charset="0"/>
              </a:rPr>
              <a:t>-Protokolls [4]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Verdana Ref" pitchFamily="34" charset="0"/>
              </a:rPr>
              <a:t>Role Based Access Control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Rechtevergabe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Leserechte</a:t>
            </a:r>
          </a:p>
          <a:p>
            <a:pPr lvl="2">
              <a:lnSpc>
                <a:spcPct val="150000"/>
              </a:lnSpc>
            </a:pPr>
            <a:r>
              <a:rPr lang="de-DE" sz="1200" b="1" dirty="0" smtClean="0">
                <a:latin typeface="Verdana Ref" pitchFamily="34" charset="0"/>
                <a:ea typeface="+mn-ea"/>
                <a:cs typeface="+mn-cs"/>
              </a:rPr>
              <a:t>Suchrechte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Schreibrechte</a:t>
            </a:r>
          </a:p>
          <a:p>
            <a:pPr lvl="2">
              <a:lnSpc>
                <a:spcPct val="150000"/>
              </a:lnSpc>
            </a:pPr>
            <a:r>
              <a:rPr lang="de-DE" sz="1200" b="1" dirty="0" smtClean="0">
                <a:latin typeface="Verdana Ref" pitchFamily="34" charset="0"/>
                <a:ea typeface="+mn-ea"/>
                <a:cs typeface="+mn-cs"/>
              </a:rPr>
              <a:t>Neue Instanz erzeugen</a:t>
            </a:r>
          </a:p>
          <a:p>
            <a:pPr lvl="2">
              <a:lnSpc>
                <a:spcPct val="150000"/>
              </a:lnSpc>
            </a:pPr>
            <a:r>
              <a:rPr lang="de-DE" sz="1200" b="1" dirty="0" smtClean="0">
                <a:latin typeface="Verdana Ref" pitchFamily="34" charset="0"/>
                <a:ea typeface="+mn-ea"/>
                <a:cs typeface="+mn-cs"/>
              </a:rPr>
              <a:t>Neue Version der Daten erzeugen</a:t>
            </a:r>
          </a:p>
          <a:p>
            <a:pPr lvl="2">
              <a:lnSpc>
                <a:spcPct val="150000"/>
              </a:lnSpc>
            </a:pPr>
            <a:r>
              <a:rPr lang="de-DE" sz="1200" b="1" dirty="0" smtClean="0">
                <a:latin typeface="Verdana Ref" pitchFamily="34" charset="0"/>
                <a:ea typeface="+mn-ea"/>
                <a:cs typeface="+mn-cs"/>
              </a:rPr>
              <a:t>Löschen von Daten</a:t>
            </a:r>
            <a:endParaRPr lang="de-DE" sz="1600" b="1" dirty="0" smtClean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Berechtigungsstrukturen in </a:t>
            </a:r>
            <a:r>
              <a:rPr lang="de-DE" sz="2000" b="1" dirty="0" err="1" smtClean="0">
                <a:latin typeface="Verdana Ref" pitchFamily="34" charset="0"/>
              </a:rPr>
              <a:t>kollaborativen</a:t>
            </a:r>
            <a:r>
              <a:rPr lang="de-DE" sz="2000" b="1" dirty="0" smtClean="0">
                <a:latin typeface="Verdana Ref" pitchFamily="34" charset="0"/>
              </a:rPr>
              <a:t> Umgebungen [5]</a:t>
            </a:r>
            <a:endParaRPr lang="de-DE" sz="2000" b="1" dirty="0">
              <a:latin typeface="Verdana Re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Sichtbarkeit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8799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Für wen sind welche Daten sichtbar?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Wie löscht man die Daten?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Viele Distributed File Systemen können nicht löschen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  <a:ea typeface="+mn-ea"/>
                <a:cs typeface="+mn-cs"/>
              </a:rPr>
              <a:t>als gelöscht markiert</a:t>
            </a:r>
          </a:p>
          <a:p>
            <a:pPr lvl="1" indent="-342900">
              <a:lnSpc>
                <a:spcPct val="150000"/>
              </a:lnSpc>
              <a:buNone/>
            </a:pPr>
            <a:r>
              <a:rPr lang="de-DE" sz="1600" b="1" dirty="0" smtClean="0">
                <a:latin typeface="Verdana Ref" pitchFamily="34" charset="0"/>
                <a:ea typeface="+mn-ea"/>
                <a:cs typeface="+mn-cs"/>
              </a:rPr>
              <a:t>	oder</a:t>
            </a:r>
          </a:p>
          <a:p>
            <a:pPr lvl="1" indent="-342900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  <a:ea typeface="+mn-ea"/>
                <a:cs typeface="+mn-cs"/>
              </a:rPr>
              <a:t>keine Leserechte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65" y="188913"/>
            <a:ext cx="6888193" cy="633412"/>
          </a:xfrm>
        </p:spPr>
        <p:txBody>
          <a:bodyPr/>
          <a:lstStyle/>
          <a:p>
            <a:r>
              <a:rPr lang="de-DE" dirty="0" smtClean="0"/>
              <a:t>Persistenz-Service Schicht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XML-basierte Schnittstelle 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Simple API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Beliebige Dienste können angebunden werden              (z.B. Suchdienst, </a:t>
            </a:r>
            <a:r>
              <a:rPr lang="de-DE" sz="2000" b="1" dirty="0" err="1" smtClean="0">
                <a:latin typeface="Verdana Ref" pitchFamily="34" charset="0"/>
              </a:rPr>
              <a:t>Abodienst</a:t>
            </a:r>
            <a:r>
              <a:rPr lang="de-DE" sz="2000" b="1" smtClean="0">
                <a:latin typeface="Verdana Ref" pitchFamily="34" charset="0"/>
              </a:rPr>
              <a:t>, Maus Pointer</a:t>
            </a:r>
            <a:r>
              <a:rPr lang="de-DE" sz="2000" b="1" dirty="0" smtClean="0">
                <a:latin typeface="Verdana Ref" pitchFamily="34" charset="0"/>
              </a:rPr>
              <a:t>)</a:t>
            </a:r>
            <a:endParaRPr lang="de-DE" sz="2000" b="1" dirty="0">
              <a:latin typeface="Verdana Ref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Versions System auf einem verteilten File System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Komplexität der Konfiguration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Keine Standard-Hardware (IBM Blade-Server)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IBM Blade Server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0" name="Grafik 9" descr="IMAGE_0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0803" y="1428736"/>
            <a:ext cx="3531394" cy="4708525"/>
          </a:xfrm>
        </p:spPr>
      </p:pic>
      <p:pic>
        <p:nvPicPr>
          <p:cNvPr id="11" name="Grafik 10" descr="IMAGE_0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9987"/>
            <a:ext cx="4038600" cy="302895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Übersicht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Motivation und Problematik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Ziel</a:t>
            </a:r>
            <a:endParaRPr lang="de-DE" sz="2000" b="1" dirty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latin typeface="Verdana Ref" pitchFamily="34" charset="0"/>
              </a:rPr>
              <a:t>Anforderungen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Systemarchitektur – erster Entwurf</a:t>
            </a:r>
            <a:endParaRPr lang="de-DE" sz="2000" b="1" dirty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Architekturkomponenten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Risiken</a:t>
            </a:r>
            <a:endParaRPr lang="de-DE" sz="2000" b="1" dirty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endParaRPr lang="de-DE" sz="2000" b="1" dirty="0">
              <a:latin typeface="Verdana Ref" pitchFamily="34" charset="0"/>
            </a:endParaRP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Literaturverzeichnis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470852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[1] Cluster File System Inc., </a:t>
            </a:r>
            <a:r>
              <a:rPr lang="de-DE" sz="1600" dirty="0" err="1" smtClean="0"/>
              <a:t>Lustre</a:t>
            </a:r>
            <a:r>
              <a:rPr lang="de-DE" sz="1600" dirty="0" smtClean="0"/>
              <a:t> Manual, Version 1.4.7.1-man-v35 </a:t>
            </a:r>
          </a:p>
          <a:p>
            <a:pPr>
              <a:buNone/>
            </a:pPr>
            <a:r>
              <a:rPr lang="de-DE" sz="1600" dirty="0" smtClean="0">
                <a:hlinkClick r:id="rId2"/>
              </a:rPr>
              <a:t>https://mail.clusterfs.com/wikis/lustre/LustreDocumentation?action=AttachFile&amp;do=get&amp;ta</a:t>
            </a:r>
          </a:p>
          <a:p>
            <a:pPr>
              <a:buNone/>
            </a:pPr>
            <a:r>
              <a:rPr lang="de-DE" sz="1600" dirty="0" err="1" smtClean="0">
                <a:hlinkClick r:id="rId2"/>
              </a:rPr>
              <a:t>rget</a:t>
            </a:r>
            <a:r>
              <a:rPr lang="de-DE" sz="1600" dirty="0" smtClean="0">
                <a:hlinkClick r:id="rId2"/>
              </a:rPr>
              <a:t>=LustreManual35.pdf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r>
              <a:rPr lang="de-DE" sz="1600" dirty="0" smtClean="0"/>
              <a:t>[2] Time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, Mac OS X Leopard </a:t>
            </a:r>
          </a:p>
          <a:p>
            <a:pPr>
              <a:buNone/>
            </a:pPr>
            <a:r>
              <a:rPr lang="de-DE" sz="1600" dirty="0" smtClean="0">
                <a:hlinkClick r:id="rId3"/>
              </a:rPr>
              <a:t>http://www.apple.com/de/macosx/leopard/timemachine.html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r>
              <a:rPr lang="en-US" sz="1600" dirty="0" smtClean="0"/>
              <a:t>[3] </a:t>
            </a:r>
            <a:r>
              <a:rPr lang="de-DE" sz="1600" dirty="0" smtClean="0"/>
              <a:t>RFC4120, </a:t>
            </a:r>
            <a:r>
              <a:rPr lang="en-US" sz="1600" dirty="0" smtClean="0"/>
              <a:t>The Kerberos Network Authentication Service (V5) </a:t>
            </a:r>
            <a:r>
              <a:rPr lang="de-DE" sz="1600" dirty="0" smtClean="0">
                <a:hlinkClick r:id="rId4"/>
              </a:rPr>
              <a:t>http://rfc.net/rfc4120.html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r>
              <a:rPr lang="de-DE" sz="1600" dirty="0" smtClean="0"/>
              <a:t>[4] </a:t>
            </a:r>
            <a:r>
              <a:rPr lang="de-DE" sz="1600" dirty="0" err="1" smtClean="0"/>
              <a:t>Proejkt</a:t>
            </a:r>
            <a:r>
              <a:rPr lang="de-DE" sz="1600" dirty="0" smtClean="0"/>
              <a:t> „</a:t>
            </a:r>
            <a:r>
              <a:rPr lang="de-DE" sz="1600" dirty="0" err="1" smtClean="0"/>
              <a:t>PDirectory</a:t>
            </a:r>
            <a:r>
              <a:rPr lang="de-DE" sz="1600" dirty="0" smtClean="0"/>
              <a:t>“ </a:t>
            </a:r>
            <a:r>
              <a:rPr lang="de-DE" sz="1600" dirty="0" smtClean="0">
                <a:hlinkClick r:id="rId5"/>
              </a:rPr>
              <a:t>http://users.informatik.haw-hamburg.de/~ubicomp/projekte/Kerberos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r>
              <a:rPr lang="en-US" sz="1600" dirty="0" smtClean="0"/>
              <a:t>[5] Horst </a:t>
            </a:r>
            <a:r>
              <a:rPr lang="en-US" sz="1600" dirty="0" err="1" smtClean="0"/>
              <a:t>Mund</a:t>
            </a:r>
            <a:r>
              <a:rPr lang="en-US" sz="1600" dirty="0" smtClean="0"/>
              <a:t>: </a:t>
            </a:r>
            <a:r>
              <a:rPr lang="de-DE" sz="1600" dirty="0" smtClean="0"/>
              <a:t>Berechtigungsstrukturen in </a:t>
            </a:r>
            <a:r>
              <a:rPr lang="de-DE" sz="1600" dirty="0" err="1" smtClean="0"/>
              <a:t>kollaborativen</a:t>
            </a:r>
            <a:r>
              <a:rPr lang="de-DE" sz="1600" dirty="0" smtClean="0"/>
              <a:t> Umgebungen</a:t>
            </a:r>
          </a:p>
          <a:p>
            <a:pPr>
              <a:buNone/>
            </a:pPr>
            <a:r>
              <a:rPr lang="de-DE" sz="1600" dirty="0" smtClean="0">
                <a:hlinkClick r:id="rId6"/>
              </a:rPr>
              <a:t>https://users.informatik.haw-hamburg.de/~ubicomp/arbeiten/diplom/mund.pdf</a:t>
            </a:r>
            <a:endParaRPr lang="de-DE" sz="1600" dirty="0" smtClean="0"/>
          </a:p>
          <a:p>
            <a:pPr>
              <a:buNone/>
            </a:pPr>
            <a:r>
              <a:rPr lang="en-US" sz="1600" dirty="0" smtClean="0"/>
              <a:t>[6] Cluster File System Inc., </a:t>
            </a:r>
            <a:r>
              <a:rPr lang="en-US" sz="1600" dirty="0" err="1" smtClean="0"/>
              <a:t>Lustre</a:t>
            </a:r>
            <a:r>
              <a:rPr lang="en-US" sz="1600" dirty="0" smtClean="0"/>
              <a:t>: A Scalable, High-Performance File System </a:t>
            </a:r>
          </a:p>
          <a:p>
            <a:pPr>
              <a:buNone/>
            </a:pPr>
            <a:r>
              <a:rPr lang="en-US" sz="1600" dirty="0" smtClean="0">
                <a:hlinkClick r:id="rId7"/>
              </a:rPr>
              <a:t>http://www.lustre.org/docs/whitepaper.pdf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[7] </a:t>
            </a:r>
            <a:r>
              <a:rPr lang="de-DE" sz="1600" dirty="0" smtClean="0"/>
              <a:t>Sanjay </a:t>
            </a:r>
            <a:r>
              <a:rPr lang="de-DE" sz="1600" dirty="0" err="1" smtClean="0"/>
              <a:t>Ghemawat</a:t>
            </a:r>
            <a:r>
              <a:rPr lang="de-DE" sz="1600" dirty="0" smtClean="0"/>
              <a:t>, Howard </a:t>
            </a:r>
            <a:r>
              <a:rPr lang="de-DE" sz="1600" dirty="0" err="1" smtClean="0"/>
              <a:t>Gobioff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Shun-</a:t>
            </a:r>
            <a:r>
              <a:rPr lang="de-DE" sz="1600" dirty="0" err="1" smtClean="0"/>
              <a:t>Tak</a:t>
            </a:r>
            <a:r>
              <a:rPr lang="de-DE" sz="1600" dirty="0" smtClean="0"/>
              <a:t> Leung: The Google File System </a:t>
            </a:r>
          </a:p>
          <a:p>
            <a:pPr>
              <a:buNone/>
            </a:pPr>
            <a:r>
              <a:rPr lang="de-DE" sz="1600" dirty="0" smtClean="0">
                <a:hlinkClick r:id="rId8"/>
              </a:rPr>
              <a:t>http://labs.google.com/papers/gfs-sosp2003.pdf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endParaRPr lang="de-DE" sz="1600" dirty="0">
              <a:hlinkClick r:id="rId7"/>
            </a:endParaRPr>
          </a:p>
          <a:p>
            <a:pPr>
              <a:buNone/>
            </a:pPr>
            <a:endParaRPr lang="de-DE" sz="1600" dirty="0"/>
          </a:p>
          <a:p>
            <a:pPr>
              <a:buNone/>
            </a:pPr>
            <a:endParaRPr lang="de-DE" sz="10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786058"/>
            <a:ext cx="8572560" cy="1009649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sz="4600" dirty="0"/>
              <a:t>Vielen </a:t>
            </a:r>
            <a:r>
              <a:rPr lang="de-DE" sz="4600" dirty="0" smtClean="0"/>
              <a:t>Dank!</a:t>
            </a:r>
            <a:endParaRPr lang="de-DE" sz="4600" dirty="0"/>
          </a:p>
          <a:p>
            <a:pPr>
              <a:buFontTx/>
              <a:buNone/>
            </a:pPr>
            <a:endParaRPr lang="de-DE" sz="4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607" y="188913"/>
            <a:ext cx="7102475" cy="633412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und Problematik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Wo und wie werden meine Daten gespeichert?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Sind die Daten immer verfügbar?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Wie kann man auf alte Daten zugreifen?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Wie sicher sind die Daten?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Wie können unterschiedliche Dienste auf die Daten zugreifen?</a:t>
            </a:r>
          </a:p>
          <a:p>
            <a:endParaRPr lang="de-DE" b="1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436015"/>
            <a:ext cx="8215370" cy="198597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de-DE" b="1" dirty="0" smtClean="0">
                <a:latin typeface="Verdana Ref" pitchFamily="34" charset="0"/>
              </a:rPr>
              <a:t>Persistenz-Service System</a:t>
            </a:r>
          </a:p>
          <a:p>
            <a:pPr>
              <a:buNone/>
            </a:pPr>
            <a:endParaRPr lang="de-DE" b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Anforderungen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6656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Verfügbarkeit </a:t>
            </a:r>
            <a:r>
              <a:rPr lang="de-DE" sz="2000" b="1" dirty="0">
                <a:latin typeface="Verdana Ref" pitchFamily="34" charset="0"/>
              </a:rPr>
              <a:t>und </a:t>
            </a:r>
            <a:r>
              <a:rPr lang="de-DE" sz="2000" b="1" dirty="0" smtClean="0">
                <a:latin typeface="Verdana Ref" pitchFamily="34" charset="0"/>
              </a:rPr>
              <a:t>Ausfallsicherheit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Transparentes Handling von Daten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Skalierbarkeit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Unterschiedliche Versionen der Daten behalten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Sicherheit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Anforderungen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40"/>
            <a:ext cx="8229600" cy="38798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Verfügbarkeit </a:t>
            </a:r>
            <a:r>
              <a:rPr lang="de-DE" sz="2000" b="1" dirty="0">
                <a:latin typeface="Verdana Ref" pitchFamily="34" charset="0"/>
              </a:rPr>
              <a:t>und </a:t>
            </a:r>
            <a:r>
              <a:rPr lang="de-DE" sz="2000" b="1" dirty="0" smtClean="0">
                <a:latin typeface="Verdana Ref" pitchFamily="34" charset="0"/>
              </a:rPr>
              <a:t>Ausfallsicherheit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Redundanz von Daten</a:t>
            </a:r>
            <a:endParaRPr lang="de-DE" sz="2000" b="1" dirty="0" smtClean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Skalierbarkeit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Verteilung von Daten über mehrere Rechner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Unterschiedliche Versionen der Daten behalten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Versionskontrolle</a:t>
            </a:r>
            <a:endParaRPr lang="de-DE" sz="1600" b="1" dirty="0">
              <a:latin typeface="Verdana Ref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Sicherheit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Zugriffskontrolle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8596" y="1303366"/>
            <a:ext cx="7358114" cy="53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de-DE" sz="2200" b="1" dirty="0" smtClean="0">
                <a:latin typeface="Verdana Ref" pitchFamily="34" charset="0"/>
              </a:rPr>
              <a:t>Wie beantworte ich die Anforderungen?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ylinder 8"/>
          <p:cNvSpPr/>
          <p:nvPr/>
        </p:nvSpPr>
        <p:spPr>
          <a:xfrm>
            <a:off x="285720" y="4071942"/>
            <a:ext cx="8643600" cy="178595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Distributed File System</a:t>
            </a:r>
          </a:p>
        </p:txBody>
      </p:sp>
      <p:sp>
        <p:nvSpPr>
          <p:cNvPr id="12" name="Zylinder 11"/>
          <p:cNvSpPr/>
          <p:nvPr/>
        </p:nvSpPr>
        <p:spPr>
          <a:xfrm>
            <a:off x="1785918" y="4929198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Systemarchitektur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ylinder 10"/>
          <p:cNvSpPr/>
          <p:nvPr/>
        </p:nvSpPr>
        <p:spPr>
          <a:xfrm>
            <a:off x="1357290" y="5143512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Zylinder 7"/>
          <p:cNvSpPr/>
          <p:nvPr/>
        </p:nvSpPr>
        <p:spPr>
          <a:xfrm>
            <a:off x="928662" y="5357826"/>
            <a:ext cx="714380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Zylinder 12"/>
          <p:cNvSpPr/>
          <p:nvPr/>
        </p:nvSpPr>
        <p:spPr>
          <a:xfrm>
            <a:off x="3214678" y="4929198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Zylinder 13"/>
          <p:cNvSpPr/>
          <p:nvPr/>
        </p:nvSpPr>
        <p:spPr>
          <a:xfrm>
            <a:off x="2786050" y="5143512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Zylinder 14"/>
          <p:cNvSpPr/>
          <p:nvPr/>
        </p:nvSpPr>
        <p:spPr>
          <a:xfrm>
            <a:off x="2357422" y="5357826"/>
            <a:ext cx="714380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Zylinder 15"/>
          <p:cNvSpPr/>
          <p:nvPr/>
        </p:nvSpPr>
        <p:spPr>
          <a:xfrm>
            <a:off x="4643438" y="4929198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Zylinder 16"/>
          <p:cNvSpPr/>
          <p:nvPr/>
        </p:nvSpPr>
        <p:spPr>
          <a:xfrm>
            <a:off x="4214810" y="5143512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Zylinder 17"/>
          <p:cNvSpPr/>
          <p:nvPr/>
        </p:nvSpPr>
        <p:spPr>
          <a:xfrm>
            <a:off x="3786182" y="5357826"/>
            <a:ext cx="714380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Zylinder 18"/>
          <p:cNvSpPr/>
          <p:nvPr/>
        </p:nvSpPr>
        <p:spPr>
          <a:xfrm>
            <a:off x="6072198" y="4929198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Zylinder 19"/>
          <p:cNvSpPr/>
          <p:nvPr/>
        </p:nvSpPr>
        <p:spPr>
          <a:xfrm>
            <a:off x="5643570" y="5143512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Zylinder 20"/>
          <p:cNvSpPr/>
          <p:nvPr/>
        </p:nvSpPr>
        <p:spPr>
          <a:xfrm>
            <a:off x="5214942" y="5357826"/>
            <a:ext cx="714380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Zylinder 21"/>
          <p:cNvSpPr/>
          <p:nvPr/>
        </p:nvSpPr>
        <p:spPr>
          <a:xfrm>
            <a:off x="7500958" y="4929198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Zylinder 22"/>
          <p:cNvSpPr/>
          <p:nvPr/>
        </p:nvSpPr>
        <p:spPr>
          <a:xfrm>
            <a:off x="7072330" y="5143512"/>
            <a:ext cx="642942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Zylinder 23"/>
          <p:cNvSpPr/>
          <p:nvPr/>
        </p:nvSpPr>
        <p:spPr>
          <a:xfrm>
            <a:off x="6643702" y="5357826"/>
            <a:ext cx="714380" cy="357190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600000"/>
            </a:lightRig>
          </a:scene3d>
          <a:sp3d prstMaterial="dkEdge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Alternativer Prozess 24"/>
          <p:cNvSpPr/>
          <p:nvPr/>
        </p:nvSpPr>
        <p:spPr>
          <a:xfrm>
            <a:off x="285720" y="3429000"/>
            <a:ext cx="8643998" cy="500066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Versionskontrolle</a:t>
            </a:r>
            <a:endParaRPr lang="de-DE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Flussdiagramm: Alternativer Prozess 28"/>
          <p:cNvSpPr/>
          <p:nvPr/>
        </p:nvSpPr>
        <p:spPr>
          <a:xfrm>
            <a:off x="285720" y="2786058"/>
            <a:ext cx="8643998" cy="500066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Sichtbarkeit</a:t>
            </a:r>
            <a:endParaRPr lang="de-DE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Flussdiagramm: Alternativer Prozess 25"/>
          <p:cNvSpPr/>
          <p:nvPr/>
        </p:nvSpPr>
        <p:spPr>
          <a:xfrm>
            <a:off x="5929322" y="2143116"/>
            <a:ext cx="3000396" cy="500066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Zugriffskontrolle</a:t>
            </a:r>
          </a:p>
        </p:txBody>
      </p:sp>
      <p:sp>
        <p:nvSpPr>
          <p:cNvPr id="27" name="Flussdiagramm: Alternativer Prozess 26"/>
          <p:cNvSpPr/>
          <p:nvPr/>
        </p:nvSpPr>
        <p:spPr>
          <a:xfrm>
            <a:off x="285720" y="1214422"/>
            <a:ext cx="5500726" cy="142876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Persistenz-Service Schicht</a:t>
            </a:r>
          </a:p>
        </p:txBody>
      </p:sp>
      <p:sp>
        <p:nvSpPr>
          <p:cNvPr id="28" name="Flussdiagramm: Alternativer Prozess 27"/>
          <p:cNvSpPr/>
          <p:nvPr/>
        </p:nvSpPr>
        <p:spPr>
          <a:xfrm>
            <a:off x="5929322" y="1214422"/>
            <a:ext cx="3000396" cy="785818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Administration</a:t>
            </a: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571472" y="1733544"/>
          <a:ext cx="723900" cy="838200"/>
        </p:xfrm>
        <a:graphic>
          <a:graphicData uri="http://schemas.openxmlformats.org/presentationml/2006/ole">
            <p:oleObj spid="_x0000_s69634" name="Visio" r:id="rId4" imgW="456" imgH="528" progId="Visio.Drawing.11">
              <p:embed/>
            </p:oleObj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460472" y="1724019"/>
          <a:ext cx="723900" cy="838200"/>
        </p:xfrm>
        <a:graphic>
          <a:graphicData uri="http://schemas.openxmlformats.org/presentationml/2006/ole">
            <p:oleObj spid="_x0000_s69635" name="Visio" r:id="rId5" imgW="456" imgH="528" progId="Visio.Drawing.11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2317722" y="1724019"/>
          <a:ext cx="723900" cy="838200"/>
        </p:xfrm>
        <a:graphic>
          <a:graphicData uri="http://schemas.openxmlformats.org/presentationml/2006/ole">
            <p:oleObj spid="_x0000_s69636" name="Visio" r:id="rId6" imgW="456" imgH="528" progId="Visio.Drawing.11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3184497" y="1724019"/>
          <a:ext cx="723900" cy="838200"/>
        </p:xfrm>
        <a:graphic>
          <a:graphicData uri="http://schemas.openxmlformats.org/presentationml/2006/ole">
            <p:oleObj spid="_x0000_s69637" name="Visio" r:id="rId7" imgW="456" imgH="528" progId="Visio.Drawing.11">
              <p:embed/>
            </p:oleObj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4041747" y="1724019"/>
          <a:ext cx="723900" cy="838200"/>
        </p:xfrm>
        <a:graphic>
          <a:graphicData uri="http://schemas.openxmlformats.org/presentationml/2006/ole">
            <p:oleObj spid="_x0000_s69638" name="Visio" r:id="rId8" imgW="456" imgH="528" progId="Visio.Drawing.11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4889472" y="1724019"/>
          <a:ext cx="723900" cy="838200"/>
        </p:xfrm>
        <a:graphic>
          <a:graphicData uri="http://schemas.openxmlformats.org/presentationml/2006/ole">
            <p:oleObj spid="_x0000_s69639" name="Visio" r:id="rId9" imgW="456" imgH="528" progId="Visio.Drawing.11">
              <p:embed/>
            </p:oleObj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507206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Systemarchitektur - erster Entwurf</a:t>
            </a:r>
            <a:endParaRPr lang="de-DE" b="1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70" y="188913"/>
            <a:ext cx="8786842" cy="633412"/>
          </a:xfrm>
        </p:spPr>
        <p:txBody>
          <a:bodyPr/>
          <a:lstStyle/>
          <a:p>
            <a:pPr algn="l"/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Verfügbarkeit und Ausfallsicherheit</a:t>
            </a: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RAID-Systeme dienen zur Organisation mehrerer Festplatten zu einem logischen Laufwerk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sind nur für lokale Speicherung gedacht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Gewünscht ist die Verteilung über viele Rechner </a:t>
            </a:r>
          </a:p>
          <a:p>
            <a:pPr>
              <a:buNone/>
            </a:pPr>
            <a:r>
              <a:rPr lang="de-DE" sz="2000" b="1" dirty="0" smtClean="0">
                <a:latin typeface="Verdana Ref" pitchFamily="34" charset="0"/>
              </a:rPr>
              <a:t>		</a:t>
            </a:r>
          </a:p>
          <a:p>
            <a:pPr>
              <a:buNone/>
            </a:pPr>
            <a:r>
              <a:rPr lang="de-DE" sz="2000" b="1" dirty="0" smtClean="0">
                <a:latin typeface="Verdana Ref" pitchFamily="34" charset="0"/>
              </a:rPr>
              <a:t>		Über RAID sprechen wir hier nicht</a:t>
            </a:r>
          </a:p>
          <a:p>
            <a:pPr>
              <a:buNone/>
            </a:pPr>
            <a:r>
              <a:rPr lang="de-DE" sz="2000" b="1" dirty="0" smtClean="0">
                <a:latin typeface="Verdana Ref" pitchFamily="34" charset="0"/>
              </a:rPr>
              <a:t>		</a:t>
            </a:r>
          </a:p>
          <a:p>
            <a:pPr>
              <a:buNone/>
            </a:pPr>
            <a:r>
              <a:rPr lang="de-DE" sz="2000" b="1" dirty="0" smtClean="0">
                <a:latin typeface="Verdana Ref" pitchFamily="34" charset="0"/>
              </a:rPr>
              <a:t>		Es geht um Distributed File System</a:t>
            </a:r>
          </a:p>
          <a:p>
            <a:endParaRPr lang="de-DE" b="1" dirty="0"/>
          </a:p>
        </p:txBody>
      </p:sp>
      <p:sp>
        <p:nvSpPr>
          <p:cNvPr id="7" name="Gestreifter Pfeil nach rechts 6"/>
          <p:cNvSpPr/>
          <p:nvPr/>
        </p:nvSpPr>
        <p:spPr>
          <a:xfrm>
            <a:off x="714348" y="3929066"/>
            <a:ext cx="428628" cy="28575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treifter Pfeil nach rechts 7"/>
          <p:cNvSpPr/>
          <p:nvPr/>
        </p:nvSpPr>
        <p:spPr>
          <a:xfrm>
            <a:off x="714348" y="4643446"/>
            <a:ext cx="428628" cy="285752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3174" y="6429396"/>
            <a:ext cx="3857652" cy="292079"/>
          </a:xfrm>
        </p:spPr>
        <p:txBody>
          <a:bodyPr/>
          <a:lstStyle/>
          <a:p>
            <a:r>
              <a:rPr lang="de-DE" dirty="0" smtClean="0"/>
              <a:t>Seminar Ringvorlesung - Mykhaylo Kabalkin</a:t>
            </a:r>
            <a:endParaRPr lang="de-DE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01.12.2006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Ringvorlesung - Mykhaylo Kabalkin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4200-39BF-494A-8265-FEFFE3C6D3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File 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Verteilung über viele Rechner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Immer verfügbar</a:t>
            </a: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  <a:ea typeface="+mn-ea"/>
                <a:cs typeface="+mn-cs"/>
              </a:rPr>
              <a:t>Sollte ein Rechner ausfallen, ist dies für Endbenutzer transparent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Redundanz durch Replikation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Ausfallsicher</a:t>
            </a:r>
            <a:endParaRPr lang="de-DE" sz="2000" b="1" dirty="0" smtClean="0">
              <a:latin typeface="Verdana Ref" pitchFamily="34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Trennung von Metadaten und echten Daten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Verdana Ref" pitchFamily="34" charset="0"/>
              </a:rPr>
              <a:t>Beispiele: </a:t>
            </a:r>
          </a:p>
          <a:p>
            <a:pPr lvl="1">
              <a:lnSpc>
                <a:spcPct val="150000"/>
              </a:lnSpc>
            </a:pPr>
            <a:r>
              <a:rPr lang="de-DE" sz="1600" b="1" dirty="0" err="1" smtClean="0">
                <a:latin typeface="Verdana Ref" pitchFamily="34" charset="0"/>
              </a:rPr>
              <a:t>GoogleFS</a:t>
            </a:r>
            <a:endParaRPr lang="de-DE" sz="1600" b="1" dirty="0" smtClean="0">
              <a:latin typeface="Verdana Ref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sz="1600" b="1" dirty="0" smtClean="0">
                <a:latin typeface="Verdana Ref" pitchFamily="34" charset="0"/>
              </a:rPr>
              <a:t>Andrew File System (AFS)</a:t>
            </a:r>
          </a:p>
          <a:p>
            <a:pPr lvl="1">
              <a:lnSpc>
                <a:spcPct val="150000"/>
              </a:lnSpc>
            </a:pPr>
            <a:r>
              <a:rPr lang="de-DE" sz="1600" b="1" dirty="0" err="1" smtClean="0">
                <a:latin typeface="Verdana Ref" pitchFamily="34" charset="0"/>
              </a:rPr>
              <a:t>Lustre</a:t>
            </a:r>
            <a:r>
              <a:rPr lang="de-DE" sz="1600" b="1" dirty="0" smtClean="0">
                <a:latin typeface="Verdana Ref" pitchFamily="34" charset="0"/>
              </a:rPr>
              <a:t> FS</a:t>
            </a:r>
          </a:p>
          <a:p>
            <a:endParaRPr lang="de-DE" b="1" dirty="0" smtClean="0"/>
          </a:p>
          <a:p>
            <a:endParaRPr lang="de-DE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Office PowerPoint</Application>
  <PresentationFormat>Bildschirmpräsentation (4:3)</PresentationFormat>
  <Paragraphs>219</Paragraphs>
  <Slides>21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Standarddesign</vt:lpstr>
      <vt:lpstr>Visio</vt:lpstr>
      <vt:lpstr>Verteiltes Persistenz-System</vt:lpstr>
      <vt:lpstr>Übersicht</vt:lpstr>
      <vt:lpstr>Motivation und Problematik</vt:lpstr>
      <vt:lpstr>Ziel</vt:lpstr>
      <vt:lpstr>Anforderungen</vt:lpstr>
      <vt:lpstr>Anforderungen</vt:lpstr>
      <vt:lpstr>Systemarchitektur</vt:lpstr>
      <vt:lpstr>Verfügbarkeit und Ausfallsicherheit</vt:lpstr>
      <vt:lpstr>Distributed File System</vt:lpstr>
      <vt:lpstr>Lustre File System</vt:lpstr>
      <vt:lpstr>Lustre File System</vt:lpstr>
      <vt:lpstr>Lustre File System</vt:lpstr>
      <vt:lpstr>Versionskontrolle</vt:lpstr>
      <vt:lpstr>Versionskontrolle</vt:lpstr>
      <vt:lpstr>Zugriffskontrolle</vt:lpstr>
      <vt:lpstr>Sichtbarkeit</vt:lpstr>
      <vt:lpstr>Persistenz-Service Schicht</vt:lpstr>
      <vt:lpstr>Risiken</vt:lpstr>
      <vt:lpstr>IBM Blade Server</vt:lpstr>
      <vt:lpstr>Literaturverzeichnis</vt:lpstr>
      <vt:lpstr>Folie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Mykhaylo Kabalkin</dc:creator>
  <cp:lastModifiedBy>Mykhaylo Kabalkin</cp:lastModifiedBy>
  <cp:revision>289</cp:revision>
  <dcterms:created xsi:type="dcterms:W3CDTF">2006-05-13T12:26:17Z</dcterms:created>
  <dcterms:modified xsi:type="dcterms:W3CDTF">2006-12-01T10:25:08Z</dcterms:modified>
</cp:coreProperties>
</file>