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88" r:id="rId4"/>
    <p:sldId id="272" r:id="rId5"/>
    <p:sldId id="289" r:id="rId6"/>
    <p:sldId id="283" r:id="rId7"/>
    <p:sldId id="277" r:id="rId8"/>
    <p:sldId id="279" r:id="rId9"/>
    <p:sldId id="278" r:id="rId10"/>
    <p:sldId id="290" r:id="rId11"/>
    <p:sldId id="285" r:id="rId12"/>
    <p:sldId id="286" r:id="rId13"/>
    <p:sldId id="287" r:id="rId14"/>
    <p:sldId id="293" r:id="rId15"/>
    <p:sldId id="284" r:id="rId16"/>
    <p:sldId id="291" r:id="rId17"/>
    <p:sldId id="294" r:id="rId18"/>
    <p:sldId id="292" r:id="rId19"/>
    <p:sldId id="29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1725" autoAdjust="0"/>
  </p:normalViewPr>
  <p:slideViewPr>
    <p:cSldViewPr>
      <p:cViewPr>
        <p:scale>
          <a:sx n="66" d="100"/>
          <a:sy n="66" d="100"/>
        </p:scale>
        <p:origin x="-6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AD3E-3621-488F-A100-9F0B9099DA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9F78-0609-435B-813D-12647706D8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42875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aw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190" y="285729"/>
            <a:ext cx="3271861" cy="1071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32A5-CE2B-4EC8-ACD4-2C35C2C67B3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32A5-CE2B-4EC8-ACD4-2C35C2C67B3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BDSG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00000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22.05.2007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Context-Awareness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51FC-FCE9-47AF-B876-9092A016DF7A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6357982" cy="1588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logokl_fa_rechts01_trans_01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16" y="1214422"/>
            <a:ext cx="1809750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6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2" r:id="rId8"/>
    <p:sldLayoutId id="2147483863" r:id="rId9"/>
    <p:sldLayoutId id="2147483864" r:id="rId10"/>
    <p:sldLayoutId id="2147483865" r:id="rId11"/>
    <p:sldLayoutId id="2147483841" r:id="rId12"/>
    <p:sldLayoutId id="214748384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071670" y="5072074"/>
            <a:ext cx="5000660" cy="1071570"/>
          </a:xfrm>
        </p:spPr>
        <p:txBody>
          <a:bodyPr anchor="ctr">
            <a:normAutofit fontScale="77500" lnSpcReduction="20000"/>
          </a:bodyPr>
          <a:lstStyle/>
          <a:p>
            <a:r>
              <a:rPr lang="de-DE" sz="2800" dirty="0" smtClean="0">
                <a:latin typeface="Palatino Linotype" pitchFamily="18" charset="0"/>
              </a:rPr>
              <a:t>Wintersemester 2007/2008</a:t>
            </a:r>
          </a:p>
          <a:p>
            <a:r>
              <a:rPr lang="de-DE" sz="2800" dirty="0" smtClean="0">
                <a:latin typeface="Palatino Linotype" pitchFamily="18" charset="0"/>
              </a:rPr>
              <a:t>HAW-Hamburg</a:t>
            </a:r>
          </a:p>
          <a:p>
            <a:r>
              <a:rPr lang="de-DE" sz="2800" dirty="0" smtClean="0">
                <a:latin typeface="Palatino Linotype" pitchFamily="18" charset="0"/>
              </a:rPr>
              <a:t>Jaroslaw </a:t>
            </a:r>
            <a:r>
              <a:rPr lang="de-DE" sz="2800" dirty="0" err="1" smtClean="0">
                <a:latin typeface="Palatino Linotype" pitchFamily="18" charset="0"/>
              </a:rPr>
              <a:t>Urich</a:t>
            </a:r>
            <a:endParaRPr lang="de-DE" sz="2800" dirty="0">
              <a:latin typeface="Palatino Linotype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2910" y="3714752"/>
            <a:ext cx="8001056" cy="1071570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latin typeface="Palatino Linotype" pitchFamily="18" charset="0"/>
              </a:rPr>
              <a:t>Context-Awareness</a:t>
            </a:r>
            <a:r>
              <a:rPr lang="de-DE" sz="3600" dirty="0" smtClean="0">
                <a:latin typeface="Palatino Linotype" pitchFamily="18" charset="0"/>
              </a:rPr>
              <a:t>: aktuelle Projekte</a:t>
            </a:r>
            <a:endParaRPr lang="de-DE" sz="3600" dirty="0">
              <a:latin typeface="Palatino Linotype" pitchFamily="18" charset="0"/>
            </a:endParaRPr>
          </a:p>
        </p:txBody>
      </p:sp>
      <p:pic>
        <p:nvPicPr>
          <p:cNvPr id="1026" name="Picture 2" descr="C:\Dokumente und Einstellungen\kgb\Desktop\aw2-bilder\descri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363" y="1147757"/>
            <a:ext cx="7459851" cy="220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b="1" dirty="0" smtClean="0">
                <a:latin typeface="Palatino Linotype" pitchFamily="18" charset="0"/>
              </a:rPr>
              <a:t>Aktuelle Projekte (am Beispiel von CAMUS)</a:t>
            </a: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Palatino Linotype" pitchFamily="18" charset="0"/>
              </a:rPr>
              <a:t>System-Architektur von CAMUS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6" y="1595444"/>
            <a:ext cx="4564930" cy="46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643438" y="1600198"/>
            <a:ext cx="4286280" cy="482919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latin typeface="Palatino Linotype" pitchFamily="18" charset="0"/>
              </a:rPr>
              <a:t>CAMUS Main Server (CAMUS-MS)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Kontrolle über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(User und Umgebung)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Verschicken von Events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Auffindung einer passenden Action</a:t>
            </a:r>
          </a:p>
          <a:p>
            <a:r>
              <a:rPr lang="de-DE" dirty="0" smtClean="0">
                <a:latin typeface="Palatino Linotype" pitchFamily="18" charset="0"/>
              </a:rPr>
              <a:t>Service Agent Manager (SAM)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Kontrolle und Verwaltung von SA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Senden von Sensor-Daten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Empfang von MS-Anweisungen</a:t>
            </a:r>
          </a:p>
          <a:p>
            <a:r>
              <a:rPr lang="de-DE" dirty="0" smtClean="0">
                <a:latin typeface="Palatino Linotype" pitchFamily="18" charset="0"/>
              </a:rPr>
              <a:t>Service Agent (SA)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Ausführung von Actions</a:t>
            </a:r>
          </a:p>
          <a:p>
            <a:r>
              <a:rPr lang="de-DE" dirty="0" smtClean="0">
                <a:latin typeface="Palatino Linotype" pitchFamily="18" charset="0"/>
              </a:rPr>
              <a:t>Planet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Kommunikations-Framework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binäre Message-</a:t>
            </a:r>
            <a:r>
              <a:rPr lang="de-DE" dirty="0" err="1" smtClean="0">
                <a:latin typeface="Palatino Linotype" pitchFamily="18" charset="0"/>
              </a:rPr>
              <a:t>Encoding</a:t>
            </a:r>
            <a:endParaRPr lang="de-DE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>
                <a:latin typeface="Palatino Linotype" pitchFamily="18" charset="0"/>
              </a:rPr>
              <a:t>Konzeptuelle Architektur von CAMUS</a:t>
            </a:r>
            <a:endParaRPr lang="de-DE" sz="3600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14488"/>
            <a:ext cx="490290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786314" y="1600198"/>
            <a:ext cx="4286280" cy="482919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latin typeface="Palatino Linotype" pitchFamily="18" charset="0"/>
              </a:rPr>
              <a:t>Sensor Framework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verarbeitet eingehende Daten von Sensoren, Applikationen oder User-Eingaben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leitet die Input-Daten an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Manager</a:t>
            </a:r>
          </a:p>
          <a:p>
            <a:r>
              <a:rPr lang="de-DE" dirty="0" smtClean="0">
                <a:latin typeface="Palatino Linotype" pitchFamily="18" charset="0"/>
              </a:rPr>
              <a:t>Event System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generiert und verwaltet Events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transportiert Events zu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Manager und Task Manager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Manager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verwaltet kontextabhängige Informationen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sendet Events an Task Manager über Event Manager</a:t>
            </a:r>
          </a:p>
          <a:p>
            <a:r>
              <a:rPr lang="de-DE" dirty="0" smtClean="0">
                <a:latin typeface="Palatino Linotype" pitchFamily="18" charset="0"/>
              </a:rPr>
              <a:t>Task Manager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initiiert, verwaltet und führt Tasks aus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beinhaltet </a:t>
            </a:r>
            <a:r>
              <a:rPr lang="de-DE" dirty="0" err="1" smtClean="0">
                <a:latin typeface="Palatino Linotype" pitchFamily="18" charset="0"/>
              </a:rPr>
              <a:t>Inference</a:t>
            </a:r>
            <a:r>
              <a:rPr lang="de-DE" dirty="0" smtClean="0">
                <a:latin typeface="Palatino Linotype" pitchFamily="18" charset="0"/>
              </a:rPr>
              <a:t>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Content </a:t>
            </a:r>
            <a:r>
              <a:rPr lang="de-DE" dirty="0" err="1" smtClean="0">
                <a:latin typeface="Palatino Linotype" pitchFamily="18" charset="0"/>
              </a:rPr>
              <a:t>Recommendation</a:t>
            </a:r>
            <a:r>
              <a:rPr lang="de-DE" dirty="0" smtClean="0">
                <a:latin typeface="Palatino Linotype" pitchFamily="18" charset="0"/>
              </a:rPr>
              <a:t> SA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83772"/>
            <a:ext cx="4789093" cy="41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86314" y="1600198"/>
            <a:ext cx="4214842" cy="482919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Palatino Linotype" pitchFamily="18" charset="0"/>
              </a:rPr>
              <a:t>Content Information Manager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ermittelt die für die Empfehlung relevanten Items von Content Web Server und speichert sie in Content DB</a:t>
            </a:r>
          </a:p>
          <a:p>
            <a:r>
              <a:rPr lang="de-DE" dirty="0" err="1" smtClean="0">
                <a:latin typeface="Palatino Linotype" pitchFamily="18" charset="0"/>
              </a:rPr>
              <a:t>Recommendation</a:t>
            </a:r>
            <a:r>
              <a:rPr lang="de-DE" dirty="0" smtClean="0">
                <a:latin typeface="Palatino Linotype" pitchFamily="18" charset="0"/>
              </a:rPr>
              <a:t> Manager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analysiert User-Profil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erstellt Empfehlungsliste</a:t>
            </a:r>
          </a:p>
          <a:p>
            <a:r>
              <a:rPr lang="de-DE" dirty="0" smtClean="0">
                <a:latin typeface="Palatino Linotype" pitchFamily="18" charset="0"/>
              </a:rPr>
              <a:t>User Model Manager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ermittelt User-</a:t>
            </a:r>
            <a:r>
              <a:rPr lang="de-DE" dirty="0" err="1" smtClean="0">
                <a:latin typeface="Palatino Linotype" pitchFamily="18" charset="0"/>
              </a:rPr>
              <a:t>Preferenzen</a:t>
            </a:r>
            <a:r>
              <a:rPr lang="de-DE" dirty="0" smtClean="0">
                <a:latin typeface="Palatino Linotype" pitchFamily="18" charset="0"/>
              </a:rPr>
              <a:t> anhand Profilinformationen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aktualisiert User Model DB gemäß Daten aus </a:t>
            </a:r>
            <a:r>
              <a:rPr lang="de-DE" dirty="0" err="1" smtClean="0">
                <a:latin typeface="Palatino Linotype" pitchFamily="18" charset="0"/>
              </a:rPr>
              <a:t>History</a:t>
            </a:r>
            <a:r>
              <a:rPr lang="de-DE" dirty="0" smtClean="0">
                <a:latin typeface="Palatino Linotype" pitchFamily="18" charset="0"/>
              </a:rPr>
              <a:t> DB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protokolliert User-Verhalten in </a:t>
            </a:r>
            <a:r>
              <a:rPr lang="de-DE" dirty="0" err="1" smtClean="0">
                <a:latin typeface="Palatino Linotype" pitchFamily="18" charset="0"/>
              </a:rPr>
              <a:t>History</a:t>
            </a:r>
            <a:r>
              <a:rPr lang="de-DE" dirty="0" smtClean="0">
                <a:latin typeface="Palatino Linotype" pitchFamily="18" charset="0"/>
              </a:rPr>
              <a:t>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Context-aware</a:t>
            </a:r>
            <a:r>
              <a:rPr lang="de-DE" dirty="0" smtClean="0">
                <a:latin typeface="Palatino Linotype" pitchFamily="18" charset="0"/>
              </a:rPr>
              <a:t> TV </a:t>
            </a:r>
            <a:r>
              <a:rPr lang="de-DE" dirty="0" err="1" smtClean="0">
                <a:latin typeface="Palatino Linotype" pitchFamily="18" charset="0"/>
              </a:rPr>
              <a:t>task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3"/>
            <a:ext cx="4857784" cy="34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857752" y="1600198"/>
            <a:ext cx="4143404" cy="482919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Palatino Linotype" pitchFamily="18" charset="0"/>
              </a:rPr>
              <a:t>Physikalische Sensoren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RFID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Kamera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Spracherkennung</a:t>
            </a:r>
          </a:p>
          <a:p>
            <a:r>
              <a:rPr lang="de-DE" dirty="0" smtClean="0">
                <a:latin typeface="Palatino Linotype" pitchFamily="18" charset="0"/>
              </a:rPr>
              <a:t>Verarbeitete Events</a:t>
            </a:r>
          </a:p>
          <a:p>
            <a:pPr lvl="1"/>
            <a:r>
              <a:rPr lang="de-DE" dirty="0" err="1" smtClean="0">
                <a:latin typeface="Palatino Linotype" pitchFamily="18" charset="0"/>
              </a:rPr>
              <a:t>UserEntered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err="1" smtClean="0">
                <a:latin typeface="Palatino Linotype" pitchFamily="18" charset="0"/>
              </a:rPr>
              <a:t>SpeechReceived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Mögliche Zustände</a:t>
            </a:r>
          </a:p>
          <a:p>
            <a:pPr lvl="1"/>
            <a:r>
              <a:rPr lang="de-DE" dirty="0" err="1" smtClean="0">
                <a:latin typeface="Palatino Linotype" pitchFamily="18" charset="0"/>
              </a:rPr>
              <a:t>Starting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err="1" smtClean="0">
                <a:latin typeface="Palatino Linotype" pitchFamily="18" charset="0"/>
              </a:rPr>
              <a:t>TVNotAvailable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smtClean="0">
                <a:latin typeface="Palatino Linotype" pitchFamily="18" charset="0"/>
              </a:rPr>
              <a:t>TVON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TVOFF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CAMUS-Experiment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3"/>
            <a:ext cx="2143140" cy="15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410" y="1571612"/>
            <a:ext cx="2214578" cy="159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0410" y="3214686"/>
            <a:ext cx="22217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143140" cy="16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857760"/>
            <a:ext cx="2143140" cy="16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Nach oben gebogener Pfeil 12"/>
          <p:cNvSpPr/>
          <p:nvPr/>
        </p:nvSpPr>
        <p:spPr>
          <a:xfrm rot="5400000">
            <a:off x="1857356" y="2857496"/>
            <a:ext cx="1071570" cy="1785950"/>
          </a:xfrm>
          <a:prstGeom prst="bentUpArrow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Nach oben gebogener Pfeil 16"/>
          <p:cNvSpPr/>
          <p:nvPr/>
        </p:nvSpPr>
        <p:spPr>
          <a:xfrm rot="5400000">
            <a:off x="4714876" y="4572008"/>
            <a:ext cx="1071570" cy="1785950"/>
          </a:xfrm>
          <a:prstGeom prst="bentUpArrow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28728" y="414338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User geht ins Schlafzimmer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86248" y="585789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User geht ins Kinderzimmer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00166" y="25717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RFID-Reader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14810" y="421481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RFID-Reader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29388" y="557214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Camera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sensor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434731" y="213704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Wohnzimmer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434731" y="385155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Schlafzimmer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458308" y="5530351"/>
            <a:ext cx="17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Kinderzimmer</a:t>
            </a:r>
            <a:endParaRPr lang="de-DE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Aktuelle Projekte (am Beispiel von CAMUS)</a:t>
            </a:r>
          </a:p>
          <a:p>
            <a:r>
              <a:rPr lang="de-DE" b="1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Fazit und Ausblick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r>
              <a:rPr lang="de-DE" dirty="0" smtClean="0">
                <a:latin typeface="Palatino Linotype" pitchFamily="18" charset="0"/>
              </a:rPr>
              <a:t> ist kein neues Thema</a:t>
            </a:r>
          </a:p>
          <a:p>
            <a:r>
              <a:rPr lang="de-DE" dirty="0" smtClean="0">
                <a:latin typeface="Palatino Linotype" pitchFamily="18" charset="0"/>
              </a:rPr>
              <a:t>Erste versprechende Erfolge in diesem Umfeld</a:t>
            </a:r>
          </a:p>
          <a:p>
            <a:r>
              <a:rPr lang="de-DE" dirty="0" smtClean="0">
                <a:latin typeface="Palatino Linotype" pitchFamily="18" charset="0"/>
              </a:rPr>
              <a:t>Gute Realisierungskonzepte für </a:t>
            </a:r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Standardisierungsbedarf (zumindest für die einzelnen Komponente)</a:t>
            </a:r>
          </a:p>
          <a:p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pic>
        <p:nvPicPr>
          <p:cNvPr id="8194" name="Picture 2" descr="C:\Dokumente und Einstellungen\kgb\Desktop\aw2-bilder\new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2143140" cy="2678926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600199"/>
            <a:ext cx="5972188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57158" y="1571612"/>
            <a:ext cx="6429420" cy="4829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[Dey01]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err="1" smtClean="0">
                <a:latin typeface="Palatino Linotype" pitchFamily="18" charset="0"/>
              </a:rPr>
              <a:t>Anind</a:t>
            </a:r>
            <a:r>
              <a:rPr lang="en-US" sz="2000" dirty="0" smtClean="0">
                <a:latin typeface="Palatino Linotype" pitchFamily="18" charset="0"/>
              </a:rPr>
              <a:t> K. </a:t>
            </a:r>
            <a:r>
              <a:rPr lang="en-US" sz="2000" dirty="0" err="1" smtClean="0">
                <a:latin typeface="Palatino Linotype" pitchFamily="18" charset="0"/>
              </a:rPr>
              <a:t>Dey</a:t>
            </a:r>
            <a:r>
              <a:rPr lang="en-US" sz="2000" dirty="0" smtClean="0">
                <a:latin typeface="Palatino Linotype" pitchFamily="18" charset="0"/>
              </a:rPr>
              <a:t> (</a:t>
            </a:r>
            <a:r>
              <a:rPr lang="en-US" sz="2000" dirty="0" err="1" smtClean="0">
                <a:latin typeface="Palatino Linotype" pitchFamily="18" charset="0"/>
              </a:rPr>
              <a:t>Hrsg</a:t>
            </a:r>
            <a:r>
              <a:rPr lang="en-US" sz="2000" dirty="0" smtClean="0">
                <a:latin typeface="Palatino Linotype" pitchFamily="18" charset="0"/>
              </a:rPr>
              <a:t>.), </a:t>
            </a:r>
            <a:r>
              <a:rPr lang="de-DE" sz="2000" dirty="0" smtClean="0">
                <a:latin typeface="Palatino Linotype" pitchFamily="18" charset="0"/>
              </a:rPr>
              <a:t>„Understanding </a:t>
            </a:r>
            <a:r>
              <a:rPr lang="de-DE" sz="2000" dirty="0" err="1" smtClean="0">
                <a:latin typeface="Palatino Linotype" pitchFamily="18" charset="0"/>
              </a:rPr>
              <a:t>and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Using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en-US" sz="2000" dirty="0" smtClean="0">
                <a:latin typeface="Palatino Linotype" pitchFamily="18" charset="0"/>
              </a:rPr>
              <a:t>”, Atlanta, 2001</a:t>
            </a:r>
            <a:endParaRPr lang="de-DE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[Haiber06]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André Christian </a:t>
            </a:r>
            <a:r>
              <a:rPr lang="en-US" sz="2000" dirty="0" err="1" smtClean="0">
                <a:latin typeface="Palatino Linotype" pitchFamily="18" charset="0"/>
              </a:rPr>
              <a:t>Haiber</a:t>
            </a:r>
            <a:r>
              <a:rPr lang="en-US" sz="2000" dirty="0" smtClean="0">
                <a:latin typeface="Palatino Linotype" pitchFamily="18" charset="0"/>
              </a:rPr>
              <a:t>, </a:t>
            </a:r>
            <a:r>
              <a:rPr lang="de-DE" sz="2000" dirty="0" smtClean="0">
                <a:latin typeface="Palatino Linotype" pitchFamily="18" charset="0"/>
              </a:rPr>
              <a:t>„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Services und </a:t>
            </a:r>
            <a:r>
              <a:rPr lang="de-DE" sz="2000" dirty="0" err="1" smtClean="0">
                <a:latin typeface="Palatino Linotype" pitchFamily="18" charset="0"/>
              </a:rPr>
              <a:t>Ubiquitous</a:t>
            </a:r>
            <a:r>
              <a:rPr lang="de-DE" sz="2000" dirty="0" smtClean="0">
                <a:latin typeface="Palatino Linotype" pitchFamily="18" charset="0"/>
              </a:rPr>
              <a:t> Computing</a:t>
            </a:r>
            <a:r>
              <a:rPr lang="en-US" sz="2000" dirty="0" smtClean="0">
                <a:latin typeface="Palatino Linotype" pitchFamily="18" charset="0"/>
              </a:rPr>
              <a:t>”, </a:t>
            </a:r>
            <a:r>
              <a:rPr lang="en-US" sz="2000" dirty="0" err="1" smtClean="0">
                <a:latin typeface="Palatino Linotype" pitchFamily="18" charset="0"/>
              </a:rPr>
              <a:t>Seminararbeit</a:t>
            </a:r>
            <a:r>
              <a:rPr lang="en-US" sz="2000" dirty="0" smtClean="0">
                <a:latin typeface="Palatino Linotype" pitchFamily="18" charset="0"/>
              </a:rPr>
              <a:t>, Karlsruhe, 2006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[MKKL06]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A. Moon, H. Kim, H. Kim und S. Lee, </a:t>
            </a:r>
            <a:r>
              <a:rPr lang="de-DE" sz="2000" dirty="0" smtClean="0">
                <a:latin typeface="Palatino Linotype" pitchFamily="18" charset="0"/>
              </a:rPr>
              <a:t>„</a:t>
            </a:r>
            <a:r>
              <a:rPr lang="de-DE" sz="2000" dirty="0" err="1" smtClean="0">
                <a:latin typeface="Palatino Linotype" pitchFamily="18" charset="0"/>
              </a:rPr>
              <a:t>Designing</a:t>
            </a:r>
            <a:r>
              <a:rPr lang="de-DE" sz="2000" dirty="0" smtClean="0">
                <a:latin typeface="Palatino Linotype" pitchFamily="18" charset="0"/>
              </a:rPr>
              <a:t> CAMUS </a:t>
            </a:r>
            <a:r>
              <a:rPr lang="de-DE" sz="2000" dirty="0" err="1" smtClean="0">
                <a:latin typeface="Palatino Linotype" pitchFamily="18" charset="0"/>
              </a:rPr>
              <a:t>based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Context-Awareness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for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Pervasive</a:t>
            </a:r>
            <a:r>
              <a:rPr lang="de-DE" sz="2000" dirty="0" smtClean="0">
                <a:latin typeface="Palatino Linotype" pitchFamily="18" charset="0"/>
              </a:rPr>
              <a:t> Home Environments“,  International Conference on Hybrid Information Technology, 2006</a:t>
            </a:r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[MKKL07]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A. Moon, H. Kim, H. Kim und S. Lee, </a:t>
            </a:r>
            <a:r>
              <a:rPr lang="de-DE" sz="2000" dirty="0" smtClean="0">
                <a:latin typeface="Palatino Linotype" pitchFamily="18" charset="0"/>
              </a:rPr>
              <a:t>„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</a:t>
            </a:r>
            <a:r>
              <a:rPr lang="de-DE" sz="2000" dirty="0" err="1" smtClean="0">
                <a:latin typeface="Palatino Linotype" pitchFamily="18" charset="0"/>
              </a:rPr>
              <a:t>Active</a:t>
            </a:r>
            <a:r>
              <a:rPr lang="de-DE" sz="2000" dirty="0" smtClean="0">
                <a:latin typeface="Palatino Linotype" pitchFamily="18" charset="0"/>
              </a:rPr>
              <a:t> Services in </a:t>
            </a:r>
            <a:r>
              <a:rPr lang="de-DE" sz="2000" dirty="0" err="1" smtClean="0">
                <a:latin typeface="Palatino Linotype" pitchFamily="18" charset="0"/>
              </a:rPr>
              <a:t>Ubiquitous</a:t>
            </a:r>
            <a:r>
              <a:rPr lang="de-DE" sz="2000" dirty="0" smtClean="0">
                <a:latin typeface="Palatino Linotype" pitchFamily="18" charset="0"/>
              </a:rPr>
              <a:t> Computing Environments</a:t>
            </a:r>
            <a:r>
              <a:rPr lang="en-US" sz="2000" dirty="0" smtClean="0">
                <a:latin typeface="Palatino Linotype" pitchFamily="18" charset="0"/>
              </a:rPr>
              <a:t>”, ETRI Journal, 2007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[SNPL04]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A. </a:t>
            </a:r>
            <a:r>
              <a:rPr lang="en-US" sz="2000" dirty="0" err="1" smtClean="0">
                <a:latin typeface="Palatino Linotype" pitchFamily="18" charset="0"/>
              </a:rPr>
              <a:t>Shehzad</a:t>
            </a:r>
            <a:r>
              <a:rPr lang="en-US" sz="2000" dirty="0" smtClean="0">
                <a:latin typeface="Palatino Linotype" pitchFamily="18" charset="0"/>
              </a:rPr>
              <a:t>, H. Ngo, K. Pham und S. Lee, </a:t>
            </a:r>
            <a:r>
              <a:rPr lang="de-DE" sz="2000" dirty="0" smtClean="0">
                <a:latin typeface="Palatino Linotype" pitchFamily="18" charset="0"/>
              </a:rPr>
              <a:t>„Formal Modeling in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 Aware Systems</a:t>
            </a:r>
            <a:r>
              <a:rPr lang="en-US" sz="2000" dirty="0" smtClean="0">
                <a:latin typeface="Palatino Linotype" pitchFamily="18" charset="0"/>
              </a:rPr>
              <a:t>”, KI-Workshop Modeling and Retrieval of Context, 2004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[Urich07]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err="1" smtClean="0">
                <a:latin typeface="Palatino Linotype" pitchFamily="18" charset="0"/>
              </a:rPr>
              <a:t>Jaroslaw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en-US" sz="2000" dirty="0" err="1" smtClean="0">
                <a:latin typeface="Palatino Linotype" pitchFamily="18" charset="0"/>
              </a:rPr>
              <a:t>Urich</a:t>
            </a:r>
            <a:r>
              <a:rPr lang="en-US" sz="2000" dirty="0" smtClean="0">
                <a:latin typeface="Palatino Linotype" pitchFamily="18" charset="0"/>
              </a:rPr>
              <a:t>, </a:t>
            </a:r>
            <a:r>
              <a:rPr lang="de-DE" sz="2000" dirty="0" smtClean="0">
                <a:latin typeface="Palatino Linotype" pitchFamily="18" charset="0"/>
              </a:rPr>
              <a:t>„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Services: Multimedia-Unterstützung im Flugzeug</a:t>
            </a:r>
            <a:r>
              <a:rPr lang="en-US" sz="2000" dirty="0" smtClean="0">
                <a:latin typeface="Palatino Linotype" pitchFamily="18" charset="0"/>
              </a:rPr>
              <a:t>”, </a:t>
            </a:r>
            <a:r>
              <a:rPr lang="en-US" sz="2000" dirty="0" err="1" smtClean="0">
                <a:latin typeface="Palatino Linotype" pitchFamily="18" charset="0"/>
              </a:rPr>
              <a:t>Seminararbeit</a:t>
            </a:r>
            <a:r>
              <a:rPr lang="en-US" sz="2000" dirty="0" smtClean="0">
                <a:latin typeface="Palatino Linotype" pitchFamily="18" charset="0"/>
              </a:rPr>
              <a:t>, Hamburg, 2007</a:t>
            </a:r>
            <a:endParaRPr lang="de-DE" sz="20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700" dirty="0" smtClean="0">
                <a:latin typeface="Palatino Linotype" pitchFamily="18" charset="0"/>
              </a:rPr>
              <a:t>Vielen Dank für Ihre Aufmerksamkeit!</a:t>
            </a:r>
            <a:endParaRPr lang="de-DE" sz="3700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3074" name="Picture 2" descr="D:\STUDIUM\MASTER\SEMESTER 3\AW2\aw2-bilder\applause_by_mi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89" y="1643050"/>
            <a:ext cx="756232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Aktuelle Projekte (am Beispiel von CAMUS)</a:t>
            </a: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b="1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Aktuelle Projekte (am Beispiel von CAMUS)</a:t>
            </a: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Anwendungsszenario aus AW1</a:t>
            </a:r>
            <a:endParaRPr lang="de-DE" dirty="0">
              <a:latin typeface="Palatino Linotype" pitchFamily="18" charset="0"/>
            </a:endParaRPr>
          </a:p>
        </p:txBody>
      </p:sp>
      <p:pic>
        <p:nvPicPr>
          <p:cNvPr id="7" name="Inhaltsplatzhalter 6" descr="pdadweeb-7963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990105"/>
            <a:ext cx="1685908" cy="12644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821537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Palatino Linotype" pitchFamily="18" charset="0"/>
              </a:rPr>
              <a:t>    Verwendung externer Bildschirme für eine bessere Videopräsentation auf mobilen Geräten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571868" y="3847361"/>
            <a:ext cx="1571636" cy="1105680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bld058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418865"/>
            <a:ext cx="1572486" cy="15819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Grafik 17" descr="fu_imflie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184697"/>
            <a:ext cx="2439992" cy="244861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b="1" dirty="0" err="1" smtClean="0">
                <a:latin typeface="Palatino Linotype" pitchFamily="18" charset="0"/>
              </a:rPr>
              <a:t>Context-Awareness</a:t>
            </a:r>
            <a:endParaRPr lang="de-DE" b="1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Aktuelle Projekte (am Beispiel von CAMUS)</a:t>
            </a: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jede Information, die benutzt werden kann, um die Situation einer </a:t>
            </a:r>
            <a:r>
              <a:rPr lang="de-DE" i="1" dirty="0" err="1" smtClean="0">
                <a:latin typeface="Palatino Linotype" pitchFamily="18" charset="0"/>
              </a:rPr>
              <a:t>Entity</a:t>
            </a:r>
            <a:r>
              <a:rPr lang="de-DE" dirty="0" smtClean="0">
                <a:latin typeface="Palatino Linotype" pitchFamily="18" charset="0"/>
              </a:rPr>
              <a:t> zu charakterisieren </a:t>
            </a:r>
          </a:p>
          <a:p>
            <a:pPr>
              <a:buNone/>
            </a:pP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Modellierung von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smtClean="0">
                <a:latin typeface="Palatino Linotype" pitchFamily="18" charset="0"/>
              </a:rPr>
              <a:t>Welche Informationen sind für die jeweilige Interaktion relevant?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Wie können diese Informationen gewonnen werden?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Wie werden diese Informationen zu einem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zusammengefasst, verwaltet und gespeichert?</a:t>
            </a:r>
          </a:p>
          <a:p>
            <a:pPr lvl="1"/>
            <a:endParaRPr lang="de-DE" dirty="0" smtClean="0">
              <a:latin typeface="Palatino Linotype" pitchFamily="18" charset="0"/>
            </a:endParaRPr>
          </a:p>
          <a:p>
            <a:pPr lvl="1">
              <a:buNone/>
            </a:pPr>
            <a:endParaRPr lang="de-DE" dirty="0" smtClean="0">
              <a:latin typeface="Palatino Linotype" pitchFamily="18" charset="0"/>
            </a:endParaRPr>
          </a:p>
          <a:p>
            <a:endParaRPr lang="de-DE" dirty="0" smtClean="0">
              <a:latin typeface="Palatino Linotype" pitchFamily="18" charset="0"/>
            </a:endParaRPr>
          </a:p>
          <a:p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1757361"/>
          </a:xfrm>
        </p:spPr>
        <p:txBody>
          <a:bodyPr>
            <a:noAutofit/>
          </a:bodyPr>
          <a:lstStyle/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</a:t>
            </a:r>
            <a:r>
              <a:rPr lang="de-DE" dirty="0" err="1" smtClean="0">
                <a:latin typeface="Palatino Linotype" pitchFamily="18" charset="0"/>
              </a:rPr>
              <a:t>Awareness</a:t>
            </a:r>
            <a:r>
              <a:rPr lang="de-DE" dirty="0" smtClean="0">
                <a:latin typeface="Palatino Linotype" pitchFamily="18" charset="0"/>
              </a:rPr>
              <a:t> ist die Fähigkeit  von Anwendungen, die Informationen über ihren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 (also ihre Umgebung) benutzen um ihr Verhalten darauf abzustimmen.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034" y="3571876"/>
            <a:ext cx="5715040" cy="2571768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Palatino Linotype" pitchFamily="18" charset="0"/>
              </a:rPr>
              <a:t>Mit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 wird versucht Dienste in der Umgebung zu identifizieren und sie zusammenzuführen, um die beste Lösung für die Erfüllung einer Aufgabe zu bieten.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170" name="Picture 2" descr="C:\Dokumente und Einstellungen\kgb\Desktop\aw2-bilder\bs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4422" y="3429000"/>
            <a:ext cx="2298106" cy="26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>
                <a:latin typeface="Palatino Linotype" pitchFamily="18" charset="0"/>
              </a:rPr>
              <a:t>Eigenschaften von </a:t>
            </a:r>
            <a:r>
              <a:rPr lang="de-DE" sz="3600" dirty="0" err="1" smtClean="0">
                <a:latin typeface="Palatino Linotype" pitchFamily="18" charset="0"/>
              </a:rPr>
              <a:t>Context-Awareness</a:t>
            </a:r>
            <a:endParaRPr lang="de-DE" sz="36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Palatino Linotype" pitchFamily="18" charset="0"/>
              </a:rPr>
              <a:t>Dynamische Umgebung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Mobilität des Anwenders (der Anwender hat mobile Geräte wie z.B. Notebook oder PDA).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Änderung des Kontextes (z.B. neue Dienste) </a:t>
            </a:r>
          </a:p>
          <a:p>
            <a:r>
              <a:rPr lang="de-DE" dirty="0" smtClean="0">
                <a:latin typeface="Palatino Linotype" pitchFamily="18" charset="0"/>
              </a:rPr>
              <a:t>Eingeschränkte Möglichkeiten der einzelnen Dienste (bzw. Geräte)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z.B. kleine Auflösung oder Mono-Tonwiedergabe</a:t>
            </a:r>
          </a:p>
          <a:p>
            <a:r>
              <a:rPr lang="de-DE" dirty="0" smtClean="0">
                <a:latin typeface="Palatino Linotype" pitchFamily="18" charset="0"/>
              </a:rPr>
              <a:t>Zusammenarbeit von unterschiedlichen Diensten (bzw. Geräten) für die Lösung einer Aufgabe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z.B. Videokonferenz mit unterschiedlichen Geräten: PDA, Mikrophone, Bildschirm und Stereoanlage</a:t>
            </a:r>
          </a:p>
          <a:p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 smtClean="0">
                <a:latin typeface="Palatino Linotype" pitchFamily="18" charset="0"/>
              </a:rPr>
              <a:t>Aspekte der </a:t>
            </a:r>
            <a:r>
              <a:rPr lang="de-DE" sz="3800" dirty="0" err="1" smtClean="0">
                <a:latin typeface="Palatino Linotype" pitchFamily="18" charset="0"/>
              </a:rPr>
              <a:t>Context</a:t>
            </a:r>
            <a:r>
              <a:rPr lang="de-DE" sz="3800" dirty="0" smtClean="0">
                <a:latin typeface="Palatino Linotype" pitchFamily="18" charset="0"/>
              </a:rPr>
              <a:t>-Aware Services</a:t>
            </a:r>
            <a:endParaRPr lang="de-DE" sz="38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Bezüglich des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Wo bin ich?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Mit wem bin ich?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Wie ist der momentane Zustand der Umgebung?</a:t>
            </a:r>
          </a:p>
          <a:p>
            <a:pPr lvl="1">
              <a:buNone/>
            </a:pP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Entscheidungsaspekte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Welche Ressourcen/Dienste sind in der Nähe?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Welcher Weg ist der beste für die Lösung (mit welchen Ressourcen / Diensten)?</a:t>
            </a:r>
          </a:p>
          <a:p>
            <a:pPr lvl="1"/>
            <a:endParaRPr lang="de-DE" dirty="0" smtClean="0">
              <a:latin typeface="Palatino Linotype" pitchFamily="18" charset="0"/>
            </a:endParaRPr>
          </a:p>
          <a:p>
            <a:pPr lvl="1"/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765</Words>
  <Application>Microsoft Office PowerPoint</Application>
  <PresentationFormat>Bildschirmpräsentation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1_Benutzerdefiniertes Design</vt:lpstr>
      <vt:lpstr>Context-Awareness: aktuelle Projekte</vt:lpstr>
      <vt:lpstr>Agenda</vt:lpstr>
      <vt:lpstr>Agenda</vt:lpstr>
      <vt:lpstr>Anwendungsszenario aus AW1</vt:lpstr>
      <vt:lpstr>Agenda</vt:lpstr>
      <vt:lpstr>Context</vt:lpstr>
      <vt:lpstr>Context-Awareness</vt:lpstr>
      <vt:lpstr>Eigenschaften von Context-Awareness</vt:lpstr>
      <vt:lpstr>Aspekte der Context-Aware Services</vt:lpstr>
      <vt:lpstr>Agenda</vt:lpstr>
      <vt:lpstr>System-Architektur von CAMUS</vt:lpstr>
      <vt:lpstr>Konzeptuelle Architektur von CAMUS</vt:lpstr>
      <vt:lpstr>Content Recommendation SA</vt:lpstr>
      <vt:lpstr>Context-aware TV task</vt:lpstr>
      <vt:lpstr>CAMUS-Experiment</vt:lpstr>
      <vt:lpstr>Agenda</vt:lpstr>
      <vt:lpstr>Fazit und Ausblick</vt:lpstr>
      <vt:lpstr>Quellen</vt:lpstr>
      <vt:lpstr>Vielen Dank für Ihre Aufmerksamkeit!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kgb</dc:creator>
  <cp:lastModifiedBy>agent</cp:lastModifiedBy>
  <cp:revision>1030</cp:revision>
  <dcterms:created xsi:type="dcterms:W3CDTF">2007-04-27T19:26:33Z</dcterms:created>
  <dcterms:modified xsi:type="dcterms:W3CDTF">2007-12-04T14:35:49Z</dcterms:modified>
</cp:coreProperties>
</file>