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</p:sldMasterIdLst>
  <p:notesMasterIdLst>
    <p:notesMasterId r:id="rId27"/>
  </p:notesMasterIdLst>
  <p:sldIdLst>
    <p:sldId id="271" r:id="rId2"/>
    <p:sldId id="317" r:id="rId3"/>
    <p:sldId id="343" r:id="rId4"/>
    <p:sldId id="293" r:id="rId5"/>
    <p:sldId id="328" r:id="rId6"/>
    <p:sldId id="329" r:id="rId7"/>
    <p:sldId id="330" r:id="rId8"/>
    <p:sldId id="331" r:id="rId9"/>
    <p:sldId id="327" r:id="rId10"/>
    <p:sldId id="333" r:id="rId11"/>
    <p:sldId id="334" r:id="rId12"/>
    <p:sldId id="335" r:id="rId13"/>
    <p:sldId id="337" r:id="rId14"/>
    <p:sldId id="336" r:id="rId15"/>
    <p:sldId id="346" r:id="rId16"/>
    <p:sldId id="348" r:id="rId17"/>
    <p:sldId id="344" r:id="rId18"/>
    <p:sldId id="345" r:id="rId19"/>
    <p:sldId id="342" r:id="rId20"/>
    <p:sldId id="339" r:id="rId21"/>
    <p:sldId id="347" r:id="rId22"/>
    <p:sldId id="340" r:id="rId23"/>
    <p:sldId id="338" r:id="rId24"/>
    <p:sldId id="324" r:id="rId25"/>
    <p:sldId id="282" r:id="rId26"/>
  </p:sldIdLst>
  <p:sldSz cx="9144000" cy="6858000" type="screen4x3"/>
  <p:notesSz cx="6781800" cy="9918700"/>
  <p:defaultTextStyle>
    <a:defPPr>
      <a:defRPr lang="en-GB"/>
    </a:defPPr>
    <a:lvl1pPr algn="r" defTabSz="449263" rtl="0" fontAlgn="base">
      <a:lnSpc>
        <a:spcPct val="93000"/>
      </a:lnSpc>
      <a:spcBef>
        <a:spcPct val="0"/>
      </a:spcBef>
      <a:spcAft>
        <a:spcPct val="0"/>
      </a:spcAft>
      <a:buClr>
        <a:srgbClr val="003399"/>
      </a:buClr>
      <a:buSzPct val="100000"/>
      <a:buFont typeface="Arial" charset="0"/>
      <a:defRPr sz="14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r" defTabSz="449263" rtl="0" fontAlgn="base">
      <a:lnSpc>
        <a:spcPct val="93000"/>
      </a:lnSpc>
      <a:spcBef>
        <a:spcPct val="0"/>
      </a:spcBef>
      <a:spcAft>
        <a:spcPct val="0"/>
      </a:spcAft>
      <a:buClr>
        <a:srgbClr val="003399"/>
      </a:buClr>
      <a:buSzPct val="100000"/>
      <a:buFont typeface="Arial" charset="0"/>
      <a:defRPr sz="14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r" defTabSz="449263" rtl="0" fontAlgn="base">
      <a:lnSpc>
        <a:spcPct val="93000"/>
      </a:lnSpc>
      <a:spcBef>
        <a:spcPct val="0"/>
      </a:spcBef>
      <a:spcAft>
        <a:spcPct val="0"/>
      </a:spcAft>
      <a:buClr>
        <a:srgbClr val="003399"/>
      </a:buClr>
      <a:buSzPct val="100000"/>
      <a:buFont typeface="Arial" charset="0"/>
      <a:defRPr sz="14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r" defTabSz="449263" rtl="0" fontAlgn="base">
      <a:lnSpc>
        <a:spcPct val="93000"/>
      </a:lnSpc>
      <a:spcBef>
        <a:spcPct val="0"/>
      </a:spcBef>
      <a:spcAft>
        <a:spcPct val="0"/>
      </a:spcAft>
      <a:buClr>
        <a:srgbClr val="003399"/>
      </a:buClr>
      <a:buSzPct val="100000"/>
      <a:buFont typeface="Arial" charset="0"/>
      <a:defRPr sz="14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r" defTabSz="449263" rtl="0" fontAlgn="base">
      <a:lnSpc>
        <a:spcPct val="93000"/>
      </a:lnSpc>
      <a:spcBef>
        <a:spcPct val="0"/>
      </a:spcBef>
      <a:spcAft>
        <a:spcPct val="0"/>
      </a:spcAft>
      <a:buClr>
        <a:srgbClr val="003399"/>
      </a:buClr>
      <a:buSzPct val="100000"/>
      <a:buFont typeface="Arial" charset="0"/>
      <a:defRPr sz="14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6" autoAdjust="0"/>
    <p:restoredTop sz="78521" autoAdjust="0"/>
  </p:normalViewPr>
  <p:slideViewPr>
    <p:cSldViewPr>
      <p:cViewPr>
        <p:scale>
          <a:sx n="59" d="100"/>
          <a:sy n="59" d="100"/>
        </p:scale>
        <p:origin x="-816" y="-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24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91"/>
        <p:guide pos="206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81800" cy="9918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8054" tIns="44027" rIns="88054" bIns="44027" anchor="ctr"/>
          <a:lstStyle/>
          <a:p>
            <a:pPr>
              <a:defRPr/>
            </a:pPr>
            <a:endParaRPr lang="de-DE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" y="4"/>
            <a:ext cx="2938982" cy="4953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8054" tIns="44027" rIns="88054" bIns="44027" anchor="ctr"/>
          <a:lstStyle/>
          <a:p>
            <a:pPr>
              <a:defRPr/>
            </a:pPr>
            <a:endParaRPr lang="de-DE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841304" y="4"/>
            <a:ext cx="2938982" cy="4953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8054" tIns="44027" rIns="88054" bIns="44027" anchor="ctr"/>
          <a:lstStyle/>
          <a:p>
            <a:pPr>
              <a:defRPr/>
            </a:pPr>
            <a:endParaRPr lang="de-DE"/>
          </a:p>
        </p:txBody>
      </p:sp>
      <p:sp>
        <p:nvSpPr>
          <p:cNvPr id="1536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1225" y="744538"/>
            <a:ext cx="4954588" cy="371792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77880" y="4710884"/>
            <a:ext cx="5424530" cy="44616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334" tIns="47841" rIns="95334" bIns="47841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" y="9421768"/>
            <a:ext cx="2938982" cy="4953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8054" tIns="44027" rIns="88054" bIns="44027" anchor="ctr"/>
          <a:lstStyle/>
          <a:p>
            <a:pPr>
              <a:defRPr/>
            </a:pPr>
            <a:endParaRPr 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41302" y="9421768"/>
            <a:ext cx="2937465" cy="4938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334" tIns="47841" rIns="95334" bIns="47841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880535" algn="l"/>
                <a:tab pos="1761074" algn="l"/>
                <a:tab pos="2641608" algn="l"/>
                <a:tab pos="3522144" algn="l"/>
                <a:tab pos="4402680" algn="l"/>
                <a:tab pos="5283218" algn="l"/>
                <a:tab pos="6163753" algn="l"/>
                <a:tab pos="7044289" algn="l"/>
                <a:tab pos="7924826" algn="l"/>
                <a:tab pos="8805363" algn="l"/>
                <a:tab pos="9685899" algn="l"/>
              </a:tabLst>
              <a:defRPr sz="1300" smtClean="0">
                <a:solidFill>
                  <a:srgbClr val="000000"/>
                </a:solidFill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D400A171-2BF6-4145-BE74-D8DB8CCFECA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0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endParaRPr lang="de-DE" baseline="0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9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pPr>
              <a:buFontTx/>
              <a:buChar char="-"/>
            </a:pPr>
            <a:r>
              <a:rPr lang="de-DE" dirty="0" smtClean="0"/>
              <a:t> Natürlichen</a:t>
            </a:r>
            <a:r>
              <a:rPr lang="de-DE" baseline="0" dirty="0" smtClean="0"/>
              <a:t> Gebrauch hervorheben.</a:t>
            </a:r>
          </a:p>
          <a:p>
            <a:pPr>
              <a:buFontTx/>
              <a:buChar char="-"/>
            </a:pPr>
            <a:r>
              <a:rPr lang="de-DE" baseline="0" dirty="0" smtClean="0"/>
              <a:t> (die Leistungsfähigkeit steigt ständig)</a:t>
            </a:r>
            <a:endParaRPr lang="de-DE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10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11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12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13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CDD – Networking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	</a:t>
            </a:r>
            <a:r>
              <a:rPr lang="en-US" sz="2000" dirty="0" smtClean="0">
                <a:solidFill>
                  <a:srgbClr val="000000"/>
                </a:solidFill>
              </a:rPr>
              <a:t>Using Android it is also an opportunity that user create new parts of the messenger or simply change parts and create new components nobody thought about yet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14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15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16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17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18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1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19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20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pPr marL="341313" indent="-341313" algn="l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Not my focus: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Developing every component from scratch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341313" indent="-341313" algn="l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Target: 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Using services and reusing components from Android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Using server infrastructure and framework Neutron from Exit Games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21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22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23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24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2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r>
              <a:rPr lang="de-DE" dirty="0" smtClean="0"/>
              <a:t>Und genaueres, was ich im Seminar mache folgt</a:t>
            </a:r>
            <a:r>
              <a:rPr lang="de-DE" baseline="0" dirty="0" smtClean="0"/>
              <a:t> nun…</a:t>
            </a:r>
            <a:endParaRPr lang="de-DE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3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r>
              <a:rPr lang="de-DE" dirty="0" smtClean="0"/>
              <a:t>Vgl. </a:t>
            </a:r>
            <a:r>
              <a:rPr lang="de-DE" dirty="0" err="1" smtClean="0"/>
              <a:t>MeetMe</a:t>
            </a:r>
            <a:endParaRPr lang="de-DE" baseline="0" dirty="0" smtClean="0"/>
          </a:p>
          <a:p>
            <a:endParaRPr lang="de-DE" baseline="0" dirty="0" smtClean="0"/>
          </a:p>
          <a:p>
            <a:r>
              <a:rPr lang="de-DE" baseline="0" dirty="0" smtClean="0"/>
              <a:t>Instant Messaging</a:t>
            </a:r>
            <a:endParaRPr lang="de-DE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4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r>
              <a:rPr lang="de-DE" dirty="0" smtClean="0"/>
              <a:t>Die letzen 3</a:t>
            </a:r>
            <a:r>
              <a:rPr lang="de-DE" baseline="0" dirty="0" smtClean="0"/>
              <a:t> sind neu</a:t>
            </a:r>
          </a:p>
          <a:p>
            <a:endParaRPr lang="de-DE" baseline="0" dirty="0" smtClean="0"/>
          </a:p>
          <a:p>
            <a:pPr marL="0" marR="0" lvl="2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Description service</a:t>
            </a:r>
            <a:r>
              <a:rPr lang="de-DE" sz="2000" baseline="0" dirty="0" smtClean="0">
                <a:solidFill>
                  <a:srgbClr val="000000"/>
                </a:solidFill>
              </a:rPr>
              <a:t> – schön aber nicht notwendig.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5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6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pPr>
              <a:buFontTx/>
              <a:buChar char="-"/>
            </a:pPr>
            <a:r>
              <a:rPr lang="de-DE" dirty="0" smtClean="0"/>
              <a:t>Wireless</a:t>
            </a:r>
            <a:r>
              <a:rPr lang="de-DE" baseline="0" dirty="0" smtClean="0"/>
              <a:t> Accesspoint</a:t>
            </a:r>
          </a:p>
          <a:p>
            <a:pPr>
              <a:buFontTx/>
              <a:buChar char="-"/>
            </a:pPr>
            <a:r>
              <a:rPr lang="de-DE" baseline="0" dirty="0" smtClean="0"/>
              <a:t> </a:t>
            </a:r>
            <a:r>
              <a:rPr lang="de-DE" baseline="0" dirty="0" err="1" smtClean="0"/>
              <a:t>Buddies</a:t>
            </a:r>
            <a:r>
              <a:rPr lang="de-DE" baseline="0" dirty="0" smtClean="0"/>
              <a:t> können ihren Standort an den jeweiligen Club-Eingängen hinterlassen</a:t>
            </a:r>
          </a:p>
          <a:p>
            <a:endParaRPr lang="de-DE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7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r>
              <a:rPr lang="de-DE" dirty="0" smtClean="0"/>
              <a:t>Letzte Spalte zeigt das, was</a:t>
            </a:r>
            <a:r>
              <a:rPr lang="de-DE" baseline="0" dirty="0" smtClean="0"/>
              <a:t> der Community Messenger nachher als Grundlage zur Verfügung stellen soll.</a:t>
            </a:r>
          </a:p>
          <a:p>
            <a:endParaRPr lang="de-DE" baseline="0" dirty="0" smtClean="0"/>
          </a:p>
          <a:p>
            <a:r>
              <a:rPr lang="de-DE" baseline="0" dirty="0" smtClean="0"/>
              <a:t>Folie kurz abarbeiten…</a:t>
            </a:r>
          </a:p>
          <a:p>
            <a:endParaRPr lang="de-DE" baseline="0" dirty="0" smtClean="0"/>
          </a:p>
          <a:p>
            <a:r>
              <a:rPr lang="de-DE" baseline="0" dirty="0" smtClean="0"/>
              <a:t>Was diese Tabelle also zeigen soll, ist dass ich mir einen Community Messenger vorstelle. Der generisch für sehr viele Szenarien eingesetzt werden kann.</a:t>
            </a:r>
          </a:p>
          <a:p>
            <a:endParaRPr lang="de-DE" baseline="0" dirty="0" smtClean="0"/>
          </a:p>
          <a:p>
            <a:r>
              <a:rPr lang="de-DE" baseline="0" dirty="0" smtClean="0"/>
              <a:t>Kommen wir als nächstes zu drei informatikspezifischen Aspekten, die bei meiner Arbeit eine übergeordnete Rolle spielen.</a:t>
            </a:r>
            <a:endParaRPr lang="de-DE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48E6278-FD5C-4BB9-B0C8-FC57C3C2E688}" type="slidenum">
              <a:rPr lang="en-GB"/>
              <a:pPr/>
              <a:t>8</a:t>
            </a:fld>
            <a:endParaRPr lang="en-GB"/>
          </a:p>
        </p:txBody>
      </p:sp>
      <p:sp>
        <p:nvSpPr>
          <p:cNvPr id="163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9350" cy="3719512"/>
          </a:xfrm>
          <a:solidFill>
            <a:srgbClr val="FFFFFF"/>
          </a:solidFill>
          <a:ln/>
        </p:spPr>
      </p:sp>
      <p:sp>
        <p:nvSpPr>
          <p:cNvPr id="163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7880" y="4710885"/>
            <a:ext cx="5426047" cy="4464723"/>
          </a:xfrm>
          <a:noFill/>
          <a:ln/>
        </p:spPr>
        <p:txBody>
          <a:bodyPr wrap="none" anchor="ctr"/>
          <a:lstStyle/>
          <a:p>
            <a:pPr>
              <a:buFontTx/>
              <a:buChar char="-"/>
            </a:pPr>
            <a:r>
              <a:rPr lang="de-DE" dirty="0" smtClean="0"/>
              <a:t>Was ist </a:t>
            </a:r>
            <a:r>
              <a:rPr lang="de-DE" dirty="0" err="1" smtClean="0"/>
              <a:t>UbiComp</a:t>
            </a:r>
            <a:r>
              <a:rPr lang="de-DE" dirty="0" smtClean="0"/>
              <a:t>:</a:t>
            </a:r>
          </a:p>
          <a:p>
            <a:pPr>
              <a:buFontTx/>
              <a:buChar char="-"/>
            </a:pPr>
            <a:r>
              <a:rPr lang="de-DE" dirty="0" smtClean="0"/>
              <a:t> Viele</a:t>
            </a:r>
            <a:r>
              <a:rPr lang="de-DE" baseline="0" dirty="0" smtClean="0"/>
              <a:t> Devices pro Mensch</a:t>
            </a:r>
          </a:p>
          <a:p>
            <a:pPr>
              <a:buFontTx/>
              <a:buChar char="-"/>
            </a:pPr>
            <a:r>
              <a:rPr lang="de-DE" baseline="0" dirty="0" smtClean="0"/>
              <a:t> Gegenteil zur Virtuellen Realität</a:t>
            </a:r>
          </a:p>
          <a:p>
            <a:pPr>
              <a:buFontTx/>
              <a:buNone/>
            </a:pPr>
            <a:r>
              <a:rPr lang="de-DE" baseline="0" dirty="0" smtClean="0"/>
              <a:t>Probleme:</a:t>
            </a:r>
          </a:p>
          <a:p>
            <a:pPr>
              <a:buFontTx/>
              <a:buChar char="-"/>
            </a:pPr>
            <a:r>
              <a:rPr lang="de-DE" baseline="0" dirty="0" smtClean="0"/>
              <a:t> Große Schwierigkeit dabei den Menschen, die angewandte Informatik, die technische Informatik und die    </a:t>
            </a:r>
          </a:p>
          <a:p>
            <a:pPr>
              <a:buFontTx/>
              <a:buNone/>
            </a:pPr>
            <a:r>
              <a:rPr lang="de-DE" baseline="0" dirty="0" smtClean="0"/>
              <a:t>  Sozialwissenschaften miteinander zu vereinigen.</a:t>
            </a:r>
          </a:p>
          <a:p>
            <a:pPr>
              <a:buFontTx/>
              <a:buNone/>
            </a:pPr>
            <a:r>
              <a:rPr lang="de-DE" baseline="0" dirty="0" smtClean="0"/>
              <a:t> - Ziel: Das verschwinden der technischen Geräte </a:t>
            </a:r>
            <a:r>
              <a:rPr lang="de-DE" baseline="0" dirty="0" smtClean="0">
                <a:sym typeface="Wingdings" pitchFamily="2" charset="2"/>
              </a:rPr>
              <a:t> der absolut natürliche Gebrauch (vgl. Handy)</a:t>
            </a:r>
          </a:p>
          <a:p>
            <a:pPr>
              <a:buFontTx/>
              <a:buNone/>
            </a:pPr>
            <a:r>
              <a:rPr lang="de-DE" baseline="0" dirty="0" smtClean="0">
                <a:sym typeface="Wingdings" pitchFamily="2" charset="2"/>
              </a:rPr>
              <a:t>In </a:t>
            </a:r>
            <a:r>
              <a:rPr lang="de-DE" baseline="0" dirty="0" err="1" smtClean="0">
                <a:sym typeface="Wingdings" pitchFamily="2" charset="2"/>
              </a:rPr>
              <a:t>wiefern</a:t>
            </a:r>
            <a:r>
              <a:rPr lang="de-DE" baseline="0" dirty="0" smtClean="0">
                <a:sym typeface="Wingdings" pitchFamily="2" charset="2"/>
              </a:rPr>
              <a:t> spielt das bei mir eine Rolle?</a:t>
            </a:r>
            <a:endParaRPr lang="de-D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 </a:t>
            </a:r>
            <a:r>
              <a:rPr lang="en-GB" dirty="0"/>
              <a:t>- </a:t>
            </a:r>
            <a:fld id="{EB529E4A-488A-4D9E-A40C-1B3E49411F62}" type="slidenum">
              <a:rPr lang="en-GB"/>
              <a:pPr>
                <a:defRPr/>
              </a:pPr>
              <a:t>‹Nr.›</a:t>
            </a:fld>
            <a:r>
              <a:rPr lang="en-GB" dirty="0"/>
              <a:t> -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 </a:t>
            </a:r>
            <a:r>
              <a:rPr lang="en-GB" dirty="0"/>
              <a:t>- </a:t>
            </a:r>
            <a:fld id="{F29DCB4D-346D-4150-8298-62209AFEDE70}" type="slidenum">
              <a:rPr lang="en-GB"/>
              <a:pPr>
                <a:defRPr/>
              </a:pPr>
              <a:t>‹Nr.›</a:t>
            </a:fld>
            <a:r>
              <a:rPr lang="en-GB" dirty="0"/>
              <a:t> -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42163" y="115888"/>
            <a:ext cx="1892300" cy="63373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465263" y="115888"/>
            <a:ext cx="5524500" cy="63373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 </a:t>
            </a:r>
            <a:r>
              <a:rPr lang="en-GB" dirty="0"/>
              <a:t>- </a:t>
            </a:r>
            <a:fld id="{987B9B6C-91EF-444B-AF41-518917C1D490}" type="slidenum">
              <a:rPr lang="en-GB"/>
              <a:pPr>
                <a:defRPr/>
              </a:pPr>
              <a:t>‹Nr.›</a:t>
            </a:fld>
            <a:r>
              <a:rPr lang="en-GB" dirty="0"/>
              <a:t> -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 </a:t>
            </a:r>
            <a:r>
              <a:rPr lang="en-GB" dirty="0"/>
              <a:t>- </a:t>
            </a:r>
            <a:fld id="{39472087-7179-45EF-BDBB-B9B622A4E59C}" type="slidenum">
              <a:rPr lang="en-GB"/>
              <a:pPr>
                <a:defRPr/>
              </a:pPr>
              <a:t>‹Nr.›</a:t>
            </a:fld>
            <a:r>
              <a:rPr lang="en-GB" dirty="0"/>
              <a:t> -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 </a:t>
            </a:r>
            <a:r>
              <a:rPr lang="en-GB" dirty="0"/>
              <a:t>- </a:t>
            </a:r>
            <a:fld id="{AAACE1F8-1800-4875-AA3C-8C434A1D3E7C}" type="slidenum">
              <a:rPr lang="en-GB"/>
              <a:pPr>
                <a:defRPr/>
              </a:pPr>
              <a:t>‹Nr.›</a:t>
            </a:fld>
            <a:r>
              <a:rPr lang="en-GB" dirty="0"/>
              <a:t> -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47813" y="1557338"/>
            <a:ext cx="3595687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95900" y="1557338"/>
            <a:ext cx="3595688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 </a:t>
            </a:r>
            <a:r>
              <a:rPr lang="en-GB" dirty="0"/>
              <a:t>- </a:t>
            </a:r>
            <a:fld id="{C4F2C459-898E-43C6-B894-AD6D7A054994}" type="slidenum">
              <a:rPr lang="en-GB"/>
              <a:pPr>
                <a:defRPr/>
              </a:pPr>
              <a:t>‹Nr.›</a:t>
            </a:fld>
            <a:r>
              <a:rPr lang="en-GB" dirty="0"/>
              <a:t> -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 </a:t>
            </a:r>
            <a:r>
              <a:rPr lang="en-GB" dirty="0"/>
              <a:t>- </a:t>
            </a:r>
            <a:fld id="{7C547F6E-2869-45AF-A045-B28A1FA24278}" type="slidenum">
              <a:rPr lang="en-GB"/>
              <a:pPr>
                <a:defRPr/>
              </a:pPr>
              <a:t>‹Nr.›</a:t>
            </a:fld>
            <a:r>
              <a:rPr lang="en-GB" dirty="0"/>
              <a:t> -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 </a:t>
            </a:r>
            <a:r>
              <a:rPr lang="en-GB" dirty="0"/>
              <a:t>- </a:t>
            </a:r>
            <a:fld id="{28BC88B8-10A7-4E71-8DDB-9E38BEC2B4EF}" type="slidenum">
              <a:rPr lang="en-GB"/>
              <a:pPr>
                <a:defRPr/>
              </a:pPr>
              <a:t>‹Nr.›</a:t>
            </a:fld>
            <a:r>
              <a:rPr lang="en-GB" dirty="0"/>
              <a:t> -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 </a:t>
            </a:r>
            <a:r>
              <a:rPr lang="en-GB" dirty="0"/>
              <a:t>- </a:t>
            </a:r>
            <a:fld id="{9AF44579-E23E-4989-B558-3584C4F9713D}" type="slidenum">
              <a:rPr lang="en-GB"/>
              <a:pPr>
                <a:defRPr/>
              </a:pPr>
              <a:t>‹Nr.›</a:t>
            </a:fld>
            <a:r>
              <a:rPr lang="en-GB" dirty="0"/>
              <a:t> -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 </a:t>
            </a:r>
            <a:r>
              <a:rPr lang="en-GB" dirty="0"/>
              <a:t>- </a:t>
            </a:r>
            <a:fld id="{845DB263-8C6F-413E-80AE-AE207F231089}" type="slidenum">
              <a:rPr lang="en-GB"/>
              <a:pPr>
                <a:defRPr/>
              </a:pPr>
              <a:t>‹Nr.›</a:t>
            </a:fld>
            <a:r>
              <a:rPr lang="en-GB" dirty="0"/>
              <a:t> -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 </a:t>
            </a:r>
            <a:r>
              <a:rPr lang="en-GB" dirty="0"/>
              <a:t>- </a:t>
            </a:r>
            <a:fld id="{CB458F2F-CE3C-4ADB-9E0A-D35EEBA965FB}" type="slidenum">
              <a:rPr lang="en-GB"/>
              <a:pPr>
                <a:defRPr/>
              </a:pPr>
              <a:t>‹Nr.›</a:t>
            </a:fld>
            <a:r>
              <a:rPr lang="en-GB" dirty="0"/>
              <a:t> -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EAEAEA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476375" cy="6858000"/>
          </a:xfrm>
          <a:prstGeom prst="rect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76375" y="0"/>
            <a:ext cx="7667625" cy="260350"/>
          </a:xfrm>
          <a:prstGeom prst="rect">
            <a:avLst/>
          </a:prstGeom>
          <a:solidFill>
            <a:srgbClr val="EAEAEA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557338"/>
            <a:ext cx="7343775" cy="4895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Gliederungstextes zu bearbeiten</a:t>
            </a:r>
          </a:p>
          <a:p>
            <a:pPr lvl="1"/>
            <a:r>
              <a:rPr lang="en-GB" smtClean="0"/>
              <a:t>Zweite Gliederungsebene</a:t>
            </a:r>
          </a:p>
          <a:p>
            <a:pPr lvl="2"/>
            <a:r>
              <a:rPr lang="en-GB" smtClean="0"/>
              <a:t>Dritte Gliederungsebene</a:t>
            </a:r>
          </a:p>
          <a:p>
            <a:pPr lvl="3"/>
            <a:r>
              <a:rPr lang="en-GB" smtClean="0"/>
              <a:t>Vierte Gliederungsebene</a:t>
            </a:r>
          </a:p>
          <a:p>
            <a:pPr lvl="4"/>
            <a:r>
              <a:rPr lang="en-GB" smtClean="0"/>
              <a:t>Fünfte Gliederungsebene</a:t>
            </a:r>
          </a:p>
          <a:p>
            <a:pPr lvl="4"/>
            <a:r>
              <a:rPr lang="en-GB" smtClean="0"/>
              <a:t>Sechste Gliederungsebene</a:t>
            </a:r>
          </a:p>
          <a:p>
            <a:pPr lvl="4"/>
            <a:r>
              <a:rPr lang="en-GB" smtClean="0"/>
              <a:t>Siebente Gliederungsebene</a:t>
            </a:r>
          </a:p>
          <a:p>
            <a:pPr lvl="4"/>
            <a:r>
              <a:rPr lang="en-GB" smtClean="0"/>
              <a:t>Achte Gliederungsebene</a:t>
            </a:r>
          </a:p>
          <a:p>
            <a:pPr lvl="4"/>
            <a:r>
              <a:rPr lang="en-GB" smtClean="0"/>
              <a:t>Neunte Gliederungsebene</a:t>
            </a: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115888"/>
            <a:ext cx="9144000" cy="1152525"/>
          </a:xfrm>
          <a:prstGeom prst="rect">
            <a:avLst/>
          </a:prstGeom>
          <a:solidFill>
            <a:srgbClr val="00339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956550" y="6586538"/>
            <a:ext cx="1150938" cy="731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3399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dirty="0" smtClean="0"/>
              <a:t> </a:t>
            </a:r>
            <a:r>
              <a:rPr lang="en-GB" dirty="0"/>
              <a:t>- </a:t>
            </a:r>
            <a:fld id="{293C1FD2-98AA-4EBB-9BCA-67B64BB7E608}" type="slidenum">
              <a:rPr lang="en-GB"/>
              <a:pPr>
                <a:defRPr/>
              </a:pPr>
              <a:t>‹Nr.›</a:t>
            </a:fld>
            <a:r>
              <a:rPr lang="en-GB" dirty="0"/>
              <a:t> -</a:t>
            </a:r>
          </a:p>
        </p:txBody>
      </p:sp>
      <p:sp>
        <p:nvSpPr>
          <p:cNvPr id="1032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465263" y="115888"/>
            <a:ext cx="7569200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das Format des Titeltextes zu bearbeiten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EAEAEA"/>
        </a:buClr>
        <a:buSzPct val="100000"/>
        <a:buFont typeface="Arial" charset="0"/>
        <a:defRPr sz="3600">
          <a:solidFill>
            <a:srgbClr val="EAEAEA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EAEAEA"/>
        </a:buClr>
        <a:buSzPct val="100000"/>
        <a:buFont typeface="Arial" charset="0"/>
        <a:defRPr sz="3600">
          <a:solidFill>
            <a:srgbClr val="EAEAEA"/>
          </a:solidFill>
          <a:latin typeface="Arial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EAEAEA"/>
        </a:buClr>
        <a:buSzPct val="100000"/>
        <a:buFont typeface="Arial" charset="0"/>
        <a:defRPr sz="3600">
          <a:solidFill>
            <a:srgbClr val="EAEAEA"/>
          </a:solidFill>
          <a:latin typeface="Arial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EAEAEA"/>
        </a:buClr>
        <a:buSzPct val="100000"/>
        <a:buFont typeface="Arial" charset="0"/>
        <a:defRPr sz="3600">
          <a:solidFill>
            <a:srgbClr val="EAEAEA"/>
          </a:solidFill>
          <a:latin typeface="Arial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EAEAEA"/>
        </a:buClr>
        <a:buSzPct val="100000"/>
        <a:buFont typeface="Arial" charset="0"/>
        <a:defRPr sz="3600">
          <a:solidFill>
            <a:srgbClr val="EAEAEA"/>
          </a:solidFill>
          <a:latin typeface="Arial" charset="0"/>
          <a:ea typeface="Lucida Sans Unicode" charset="0"/>
          <a:cs typeface="Lucida Sans Unicode" charset="0"/>
        </a:defRPr>
      </a:lvl5pPr>
      <a:lvl6pPr marL="4572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EAEAEA"/>
        </a:buClr>
        <a:buSzPct val="100000"/>
        <a:buFont typeface="Arial" charset="0"/>
        <a:defRPr sz="3600">
          <a:solidFill>
            <a:srgbClr val="EAEAEA"/>
          </a:solidFill>
          <a:latin typeface="Arial" charset="0"/>
          <a:ea typeface="Lucida Sans Unicode" charset="0"/>
          <a:cs typeface="Lucida Sans Unicode" charset="0"/>
        </a:defRPr>
      </a:lvl6pPr>
      <a:lvl7pPr marL="9144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EAEAEA"/>
        </a:buClr>
        <a:buSzPct val="100000"/>
        <a:buFont typeface="Arial" charset="0"/>
        <a:defRPr sz="3600">
          <a:solidFill>
            <a:srgbClr val="EAEAEA"/>
          </a:solidFill>
          <a:latin typeface="Arial" charset="0"/>
          <a:ea typeface="Lucida Sans Unicode" charset="0"/>
          <a:cs typeface="Lucida Sans Unicode" charset="0"/>
        </a:defRPr>
      </a:lvl7pPr>
      <a:lvl8pPr marL="1371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EAEAEA"/>
        </a:buClr>
        <a:buSzPct val="100000"/>
        <a:buFont typeface="Arial" charset="0"/>
        <a:defRPr sz="3600">
          <a:solidFill>
            <a:srgbClr val="EAEAEA"/>
          </a:solidFill>
          <a:latin typeface="Arial" charset="0"/>
          <a:ea typeface="Lucida Sans Unicode" charset="0"/>
          <a:cs typeface="Lucida Sans Unicode" charset="0"/>
        </a:defRPr>
      </a:lvl8pPr>
      <a:lvl9pPr marL="18288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EAEAEA"/>
        </a:buClr>
        <a:buSzPct val="100000"/>
        <a:buFont typeface="Arial" charset="0"/>
        <a:defRPr sz="3600">
          <a:solidFill>
            <a:srgbClr val="EAEAEA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3399"/>
        </a:buClr>
        <a:buSzPct val="100000"/>
        <a:buFont typeface="Wingdings" charset="2"/>
        <a:buChar char="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3399"/>
        </a:buClr>
        <a:buSzPct val="100000"/>
        <a:buFont typeface="Wingdings" charset="2"/>
        <a:buChar char="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3399"/>
        </a:buClr>
        <a:buSzPct val="100000"/>
        <a:buFont typeface="Wingdings" charset="2"/>
        <a:buChar char="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3399"/>
        </a:buClr>
        <a:buSzPct val="100000"/>
        <a:buFont typeface="Wingdings" charset="2"/>
        <a:buChar char="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3399"/>
        </a:buClr>
        <a:buSzPct val="100000"/>
        <a:buFont typeface="Wingdings" charset="2"/>
        <a:buChar char="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3399"/>
        </a:buClr>
        <a:buSzPct val="100000"/>
        <a:buFont typeface="Wingdings" charset="2"/>
        <a:buChar char="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3399"/>
        </a:buClr>
        <a:buSzPct val="100000"/>
        <a:buFont typeface="Wingdings" charset="2"/>
        <a:buChar char="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3399"/>
        </a:buClr>
        <a:buSzPct val="100000"/>
        <a:buFont typeface="Wingdings" charset="2"/>
        <a:buChar char="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3399"/>
        </a:buClr>
        <a:buSzPct val="100000"/>
        <a:buFont typeface="Wingdings" charset="2"/>
        <a:buChar char="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ubiq.com/hypertext/weiser/UbiHome.html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000232" y="2071678"/>
            <a:ext cx="6429419" cy="206428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Clr>
                <a:srgbClr val="2D2D8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lnSpc>
                <a:spcPct val="100000"/>
              </a:lnSpc>
              <a:buClr>
                <a:srgbClr val="2D2D8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Community Driven Development and Social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Networking</a:t>
            </a:r>
            <a:endParaRPr lang="en-US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lnSpc>
                <a:spcPct val="100000"/>
              </a:lnSpc>
              <a:buClr>
                <a:srgbClr val="2D2D8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Becomes Pervasive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1857356" y="5000636"/>
            <a:ext cx="6357981" cy="13256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Clr>
                <a:srgbClr val="2D2D8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2D2D8A"/>
                </a:solidFill>
              </a:rPr>
              <a:t>Seminar</a:t>
            </a:r>
          </a:p>
          <a:p>
            <a:pPr algn="ctr">
              <a:lnSpc>
                <a:spcPct val="100000"/>
              </a:lnSpc>
              <a:buClr>
                <a:srgbClr val="2D2D8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2D2D8A"/>
                </a:solidFill>
              </a:rPr>
              <a:t>“Thesis Outline“ </a:t>
            </a:r>
          </a:p>
          <a:p>
            <a:pPr algn="ctr">
              <a:lnSpc>
                <a:spcPct val="100000"/>
              </a:lnSpc>
              <a:buClr>
                <a:srgbClr val="2D2D8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2D2D8A"/>
                </a:solidFill>
              </a:rPr>
              <a:t>Andreas Herglotz</a:t>
            </a:r>
          </a:p>
          <a:p>
            <a:pPr algn="ctr">
              <a:lnSpc>
                <a:spcPct val="100000"/>
              </a:lnSpc>
              <a:buClr>
                <a:srgbClr val="2D2D8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solidFill>
                  <a:srgbClr val="2D2D8A"/>
                </a:solidFill>
              </a:rPr>
              <a:t>18.01.2008</a:t>
            </a:r>
          </a:p>
        </p:txBody>
      </p:sp>
    </p:spTree>
  </p:cSld>
  <p:clrMapOvr>
    <a:masterClrMapping/>
  </p:clrMapOvr>
  <p:transition spd="med" advTm="2735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Ubiquitous Computing</a:t>
            </a: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2D2D8A"/>
                </a:solidFill>
              </a:rPr>
              <a:t>(</a:t>
            </a:r>
            <a:r>
              <a:rPr lang="en-US" sz="1800" dirty="0" smtClean="0">
                <a:solidFill>
                  <a:srgbClr val="2D2D8A"/>
                </a:solidFill>
              </a:rPr>
              <a:t>in context of my scenario)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All scenarios are realizable with a </a:t>
            </a:r>
            <a:r>
              <a:rPr lang="en-US" sz="2400" dirty="0" smtClean="0">
                <a:solidFill>
                  <a:srgbClr val="000000"/>
                </a:solidFill>
              </a:rPr>
              <a:t>mobile device 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This device could be a </a:t>
            </a:r>
            <a:r>
              <a:rPr lang="en-US" sz="2400" dirty="0" smtClean="0">
                <a:solidFill>
                  <a:srgbClr val="000000"/>
                </a:solidFill>
              </a:rPr>
              <a:t>mobile </a:t>
            </a:r>
            <a:r>
              <a:rPr lang="en-US" sz="2400" dirty="0" smtClean="0">
                <a:solidFill>
                  <a:srgbClr val="000000"/>
                </a:solidFill>
              </a:rPr>
              <a:t>phone, smart phone or PDA 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Important is the natural use of these </a:t>
            </a:r>
            <a:r>
              <a:rPr lang="en-US" sz="2400" dirty="0" smtClean="0">
                <a:solidFill>
                  <a:srgbClr val="000000"/>
                </a:solidFill>
              </a:rPr>
              <a:t>devices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smtClean="0">
                <a:solidFill>
                  <a:srgbClr val="000000"/>
                </a:solidFill>
              </a:rPr>
              <a:t>because they </a:t>
            </a:r>
            <a:r>
              <a:rPr lang="en-US" sz="2400" dirty="0" smtClean="0">
                <a:solidFill>
                  <a:srgbClr val="000000"/>
                </a:solidFill>
              </a:rPr>
              <a:t>are already integrated into </a:t>
            </a:r>
            <a:r>
              <a:rPr lang="en-US" sz="2400" dirty="0" smtClean="0">
                <a:solidFill>
                  <a:srgbClr val="000000"/>
                </a:solidFill>
              </a:rPr>
              <a:t>everyday life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9</a:t>
            </a:fld>
            <a:r>
              <a:rPr lang="en-GB" dirty="0" smtClean="0"/>
              <a:t> -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0" y="1412875"/>
            <a:ext cx="1547813" cy="4757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2"/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Different Aspects:</a:t>
            </a:r>
            <a:r>
              <a:rPr lang="en-US" sz="1200" dirty="0" smtClean="0">
                <a:solidFill>
                  <a:srgbClr val="808080"/>
                </a:solidFill>
              </a:rPr>
              <a:t>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en-US" sz="1200" b="1" dirty="0" err="1" smtClean="0">
                <a:solidFill>
                  <a:schemeClr val="accent2">
                    <a:lumMod val="75000"/>
                  </a:schemeClr>
                </a:solidFill>
              </a:rPr>
              <a:t>Ubi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 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smtClean="0">
                <a:solidFill>
                  <a:srgbClr val="808080"/>
                </a:solidFill>
              </a:rPr>
              <a:t>Social </a:t>
            </a:r>
            <a:r>
              <a:rPr lang="en-US" sz="1200" dirty="0" smtClean="0">
                <a:solidFill>
                  <a:srgbClr val="808080"/>
                </a:solidFill>
              </a:rPr>
              <a:t>Networking</a:t>
            </a: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smtClean="0">
                <a:solidFill>
                  <a:srgbClr val="808080"/>
                </a:solidFill>
              </a:rPr>
              <a:t>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 spd="med" advTm="15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Social </a:t>
            </a:r>
            <a:r>
              <a:rPr lang="en-US" sz="2800" dirty="0" smtClean="0">
                <a:solidFill>
                  <a:srgbClr val="2D2D8A"/>
                </a:solidFill>
              </a:rPr>
              <a:t>Networking</a:t>
            </a:r>
            <a:endParaRPr lang="en-US" sz="2800" dirty="0" smtClean="0">
              <a:solidFill>
                <a:srgbClr val="2D2D8A"/>
              </a:solidFill>
            </a:endParaRP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2D2D8A"/>
                </a:solidFill>
              </a:rPr>
              <a:t>(Definition)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One aspect of Web 2.0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Tools that allow people to come together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It consists of nodes and links which represents participants and their friendships 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Different forms of social software: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Instant Massaging, online role-playing games, collaborative editing tools, …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10</a:t>
            </a:fld>
            <a:r>
              <a:rPr lang="en-GB" dirty="0" smtClean="0"/>
              <a:t> -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0" y="1412875"/>
            <a:ext cx="1547813" cy="48727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2"/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Different Aspects:</a:t>
            </a:r>
            <a:r>
              <a:rPr lang="en-US" sz="1200" dirty="0" smtClean="0">
                <a:solidFill>
                  <a:srgbClr val="808080"/>
                </a:solidFill>
              </a:rPr>
              <a:t>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2"/>
                </a:solidFill>
              </a:rPr>
              <a:t> </a:t>
            </a:r>
            <a:r>
              <a:rPr lang="en-US" sz="1200" dirty="0" smtClean="0">
                <a:solidFill>
                  <a:schemeClr val="bg2"/>
                </a:solidFill>
              </a:rPr>
              <a:t>- </a:t>
            </a:r>
            <a:r>
              <a:rPr lang="en-US" sz="1200" dirty="0" err="1" smtClean="0">
                <a:solidFill>
                  <a:schemeClr val="bg2"/>
                </a:solidFill>
              </a:rPr>
              <a:t>Ubi</a:t>
            </a:r>
            <a:r>
              <a:rPr lang="en-US" sz="1200" dirty="0" smtClean="0">
                <a:solidFill>
                  <a:schemeClr val="bg2"/>
                </a:solidFill>
              </a:rPr>
              <a:t> 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- Social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   Networking</a:t>
            </a: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 spd="med" advTm="15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Social </a:t>
            </a:r>
            <a:r>
              <a:rPr lang="en-US" sz="2800" dirty="0" smtClean="0">
                <a:solidFill>
                  <a:srgbClr val="2D2D8A"/>
                </a:solidFill>
              </a:rPr>
              <a:t>Networking</a:t>
            </a:r>
            <a:endParaRPr lang="en-US" sz="2800" dirty="0" smtClean="0">
              <a:solidFill>
                <a:srgbClr val="2D2D8A"/>
              </a:solidFill>
            </a:endParaRP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2D2D8A"/>
                </a:solidFill>
              </a:rPr>
              <a:t>(in context of my scenario)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Up to now in most cases social networking happened just in front of a desktop pc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Bridging to the real life – now user can use this network wherever they are and whenever they want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11</a:t>
            </a:fld>
            <a:r>
              <a:rPr lang="en-GB" dirty="0" smtClean="0"/>
              <a:t> -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0" y="1412875"/>
            <a:ext cx="1547813" cy="48727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2"/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Different Aspects:</a:t>
            </a:r>
            <a:r>
              <a:rPr lang="en-US" sz="1200" dirty="0" smtClean="0">
                <a:solidFill>
                  <a:srgbClr val="808080"/>
                </a:solidFill>
              </a:rPr>
              <a:t>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2"/>
                </a:solidFill>
              </a:rPr>
              <a:t> </a:t>
            </a:r>
            <a:r>
              <a:rPr lang="en-US" sz="1200" dirty="0" smtClean="0">
                <a:solidFill>
                  <a:schemeClr val="bg2"/>
                </a:solidFill>
              </a:rPr>
              <a:t>- </a:t>
            </a:r>
            <a:r>
              <a:rPr lang="en-US" sz="1200" dirty="0" err="1" smtClean="0">
                <a:solidFill>
                  <a:schemeClr val="bg2"/>
                </a:solidFill>
              </a:rPr>
              <a:t>Ubi</a:t>
            </a:r>
            <a:r>
              <a:rPr lang="en-US" sz="1200" dirty="0" smtClean="0">
                <a:solidFill>
                  <a:schemeClr val="bg2"/>
                </a:solidFill>
              </a:rPr>
              <a:t> 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- Social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   Networking</a:t>
            </a: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 spd="med" advTm="15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CCD - Content</a:t>
            </a: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2D2D8A"/>
                </a:solidFill>
              </a:rPr>
              <a:t>(Definition)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The community creates the content for itself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Know How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From wizards for wizards (Linux, Mozilla)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From wizards for everybody (Wikipedia)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From everybody for everybody (Second Life)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User Interface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Wizards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Programmers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Authors 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12</a:t>
            </a:fld>
            <a:r>
              <a:rPr lang="en-GB" dirty="0" smtClean="0"/>
              <a:t> -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0" y="1412875"/>
            <a:ext cx="1547813" cy="4757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2"/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Different Aspects:</a:t>
            </a:r>
            <a:r>
              <a:rPr lang="en-US" sz="1200" dirty="0" smtClean="0">
                <a:solidFill>
                  <a:srgbClr val="808080"/>
                </a:solidFill>
              </a:rPr>
              <a:t>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2"/>
                </a:solidFill>
              </a:rPr>
              <a:t> </a:t>
            </a:r>
            <a:r>
              <a:rPr lang="en-US" sz="1200" dirty="0" smtClean="0">
                <a:solidFill>
                  <a:schemeClr val="bg2"/>
                </a:solidFill>
              </a:rPr>
              <a:t>- </a:t>
            </a:r>
            <a:r>
              <a:rPr lang="en-US" sz="1200" dirty="0" err="1" smtClean="0">
                <a:solidFill>
                  <a:schemeClr val="bg2"/>
                </a:solidFill>
              </a:rPr>
              <a:t>Ubi</a:t>
            </a:r>
            <a:r>
              <a:rPr lang="en-US" sz="1200" dirty="0" smtClean="0">
                <a:solidFill>
                  <a:schemeClr val="bg2"/>
                </a:solidFill>
              </a:rPr>
              <a:t> 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2"/>
                </a:solidFill>
              </a:rPr>
              <a:t> </a:t>
            </a:r>
            <a:r>
              <a:rPr lang="en-US" sz="1200" dirty="0" smtClean="0">
                <a:solidFill>
                  <a:schemeClr val="bg2"/>
                </a:solidFill>
              </a:rPr>
              <a:t>- </a:t>
            </a:r>
            <a:r>
              <a:rPr lang="en-US" sz="1200" dirty="0" smtClean="0">
                <a:solidFill>
                  <a:schemeClr val="bg2"/>
                </a:solidFill>
              </a:rPr>
              <a:t>Social </a:t>
            </a:r>
            <a:r>
              <a:rPr lang="en-US" sz="1200" dirty="0" smtClean="0">
                <a:solidFill>
                  <a:schemeClr val="bg2"/>
                </a:solidFill>
              </a:rPr>
              <a:t>Networking</a:t>
            </a:r>
            <a:endParaRPr lang="en-US" sz="1200" dirty="0" smtClean="0">
              <a:solidFill>
                <a:schemeClr val="bg2"/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 spd="med" advTm="15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CCD - Content</a:t>
            </a: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2D2D8A"/>
                </a:solidFill>
              </a:rPr>
              <a:t>(in context of my scenario)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Every user has the possibility to create </a:t>
            </a:r>
            <a:r>
              <a:rPr lang="en-US" sz="2400" dirty="0" smtClean="0">
                <a:solidFill>
                  <a:srgbClr val="000000"/>
                </a:solidFill>
              </a:rPr>
              <a:t>content wherever he is and whenever he want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Different kinds of content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Describing locations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Rating locations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Important aspects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License </a:t>
            </a:r>
            <a:r>
              <a:rPr lang="en-US" sz="2000" dirty="0" smtClean="0">
                <a:solidFill>
                  <a:srgbClr val="000000"/>
                </a:solidFill>
              </a:rPr>
              <a:t>of the </a:t>
            </a:r>
            <a:r>
              <a:rPr lang="en-US" sz="2000" dirty="0" smtClean="0">
                <a:solidFill>
                  <a:srgbClr val="000000"/>
                </a:solidFill>
              </a:rPr>
              <a:t>content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Copyright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Administration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13</a:t>
            </a:fld>
            <a:r>
              <a:rPr lang="en-GB" dirty="0" smtClean="0"/>
              <a:t> -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0" y="1412875"/>
            <a:ext cx="1547813" cy="4757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2"/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Different Aspects:</a:t>
            </a:r>
            <a:r>
              <a:rPr lang="en-US" sz="1200" dirty="0" smtClean="0">
                <a:solidFill>
                  <a:srgbClr val="808080"/>
                </a:solidFill>
              </a:rPr>
              <a:t>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2"/>
                </a:solidFill>
              </a:rPr>
              <a:t> </a:t>
            </a:r>
            <a:r>
              <a:rPr lang="en-US" sz="1200" dirty="0" smtClean="0">
                <a:solidFill>
                  <a:schemeClr val="bg2"/>
                </a:solidFill>
              </a:rPr>
              <a:t>- </a:t>
            </a:r>
            <a:r>
              <a:rPr lang="en-US" sz="1200" dirty="0" err="1" smtClean="0">
                <a:solidFill>
                  <a:schemeClr val="bg2"/>
                </a:solidFill>
              </a:rPr>
              <a:t>Ubi</a:t>
            </a:r>
            <a:r>
              <a:rPr lang="en-US" sz="1200" dirty="0" smtClean="0">
                <a:solidFill>
                  <a:schemeClr val="bg2"/>
                </a:solidFill>
              </a:rPr>
              <a:t> 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2"/>
                </a:solidFill>
              </a:rPr>
              <a:t> </a:t>
            </a:r>
            <a:r>
              <a:rPr lang="en-US" sz="1200" dirty="0" smtClean="0">
                <a:solidFill>
                  <a:schemeClr val="bg2"/>
                </a:solidFill>
              </a:rPr>
              <a:t>- </a:t>
            </a:r>
            <a:r>
              <a:rPr lang="en-US" sz="1200" dirty="0" smtClean="0">
                <a:solidFill>
                  <a:schemeClr val="bg2"/>
                </a:solidFill>
              </a:rPr>
              <a:t>Social </a:t>
            </a:r>
            <a:r>
              <a:rPr lang="en-US" sz="1200" dirty="0" smtClean="0">
                <a:solidFill>
                  <a:schemeClr val="bg2"/>
                </a:solidFill>
              </a:rPr>
              <a:t>Networking</a:t>
            </a:r>
            <a:endParaRPr lang="en-US" sz="1200" dirty="0" smtClean="0">
              <a:solidFill>
                <a:schemeClr val="bg2"/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 spd="med" advTm="15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Architecture</a:t>
            </a: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2D2D8A"/>
                </a:solidFill>
              </a:rPr>
              <a:t>(</a:t>
            </a:r>
            <a:r>
              <a:rPr lang="en-US" sz="1800" dirty="0" smtClean="0">
                <a:solidFill>
                  <a:srgbClr val="2D2D8A"/>
                </a:solidFill>
              </a:rPr>
              <a:t>Android</a:t>
            </a:r>
            <a:r>
              <a:rPr lang="en-US" sz="1800" dirty="0" smtClean="0">
                <a:solidFill>
                  <a:srgbClr val="2D2D8A"/>
                </a:solidFill>
              </a:rPr>
              <a:t>)</a:t>
            </a:r>
            <a:endParaRPr lang="en-US" sz="1800" dirty="0" smtClean="0">
              <a:solidFill>
                <a:srgbClr val="2D2D8A"/>
              </a:solidFill>
            </a:endParaRP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800" dirty="0" smtClean="0">
              <a:solidFill>
                <a:srgbClr val="2D2D8A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14</a:t>
            </a:fld>
            <a:r>
              <a:rPr lang="en-GB" dirty="0" smtClean="0"/>
              <a:t> -</a:t>
            </a:r>
            <a:endParaRPr lang="en-GB" dirty="0"/>
          </a:p>
        </p:txBody>
      </p:sp>
      <p:pic>
        <p:nvPicPr>
          <p:cNvPr id="1026" name="Picture 2" descr="C:\Users\BScADH\Desktop\android-system-architectur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1285860"/>
            <a:ext cx="7361741" cy="5286412"/>
          </a:xfrm>
          <a:prstGeom prst="rect">
            <a:avLst/>
          </a:prstGeom>
          <a:noFill/>
        </p:spPr>
      </p:pic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0" y="1412875"/>
            <a:ext cx="1547813" cy="4641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Aspects: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err="1" smtClean="0">
                <a:solidFill>
                  <a:srgbClr val="808080"/>
                </a:solidFill>
              </a:rPr>
              <a:t>Ubi</a:t>
            </a:r>
            <a:r>
              <a:rPr lang="en-US" sz="1200" dirty="0" smtClean="0">
                <a:solidFill>
                  <a:srgbClr val="808080"/>
                </a:solidFill>
              </a:rPr>
              <a:t> 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Social </a:t>
            </a:r>
            <a:r>
              <a:rPr lang="en-US" sz="1200" dirty="0" smtClean="0">
                <a:solidFill>
                  <a:srgbClr val="808080"/>
                </a:solidFill>
              </a:rPr>
              <a:t>Networking</a:t>
            </a: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Tm="15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Architecture</a:t>
            </a: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2D2D8A"/>
                </a:solidFill>
              </a:rPr>
              <a:t>(Client </a:t>
            </a:r>
            <a:r>
              <a:rPr lang="en-US" sz="1800" dirty="0" smtClean="0">
                <a:solidFill>
                  <a:srgbClr val="2D2D8A"/>
                </a:solidFill>
              </a:rPr>
              <a:t>– </a:t>
            </a:r>
            <a:r>
              <a:rPr lang="en-US" sz="1800" b="1" dirty="0" smtClean="0">
                <a:solidFill>
                  <a:srgbClr val="7030A0"/>
                </a:solidFill>
              </a:rPr>
              <a:t>Exhibition</a:t>
            </a:r>
            <a:r>
              <a:rPr lang="en-US" sz="1800" dirty="0" smtClean="0">
                <a:solidFill>
                  <a:srgbClr val="2D2D8A"/>
                </a:solidFill>
              </a:rPr>
              <a:t>)</a:t>
            </a: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800" dirty="0" smtClean="0">
              <a:solidFill>
                <a:srgbClr val="2D2D8A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15</a:t>
            </a:fld>
            <a:r>
              <a:rPr lang="en-GB" dirty="0" smtClean="0"/>
              <a:t> -</a:t>
            </a:r>
            <a:endParaRPr lang="en-GB" dirty="0"/>
          </a:p>
        </p:txBody>
      </p:sp>
      <p:pic>
        <p:nvPicPr>
          <p:cNvPr id="1026" name="Picture 2" descr="C:\Users\BScADH\Desktop\android-system-architectur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1285860"/>
            <a:ext cx="7361741" cy="5286412"/>
          </a:xfrm>
          <a:prstGeom prst="rect">
            <a:avLst/>
          </a:prstGeom>
          <a:noFill/>
        </p:spPr>
      </p:pic>
      <p:sp>
        <p:nvSpPr>
          <p:cNvPr id="16" name="Abgerundetes Rechteck 15"/>
          <p:cNvSpPr/>
          <p:nvPr/>
        </p:nvSpPr>
        <p:spPr bwMode="auto">
          <a:xfrm>
            <a:off x="7500958" y="1571612"/>
            <a:ext cx="1214446" cy="500066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r>
              <a:rPr lang="en-US" dirty="0" smtClean="0"/>
              <a:t>Community Messenger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7429520" y="1500174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4643438" y="5500702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7500958" y="2428868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6072198" y="2857496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0" name="Ellipse 19"/>
          <p:cNvSpPr/>
          <p:nvPr/>
        </p:nvSpPr>
        <p:spPr bwMode="auto">
          <a:xfrm>
            <a:off x="7500958" y="2857496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1" name="Ellipse 20"/>
          <p:cNvSpPr/>
          <p:nvPr/>
        </p:nvSpPr>
        <p:spPr bwMode="auto">
          <a:xfrm>
            <a:off x="4643438" y="5929330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2" name="Ellipse 21"/>
          <p:cNvSpPr/>
          <p:nvPr/>
        </p:nvSpPr>
        <p:spPr bwMode="auto">
          <a:xfrm>
            <a:off x="3143240" y="5500702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0" y="1412875"/>
            <a:ext cx="1547813" cy="4641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Aspects: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err="1" smtClean="0">
                <a:solidFill>
                  <a:srgbClr val="808080"/>
                </a:solidFill>
              </a:rPr>
              <a:t>Ubi</a:t>
            </a:r>
            <a:r>
              <a:rPr lang="en-US" sz="1200" dirty="0" smtClean="0">
                <a:solidFill>
                  <a:srgbClr val="808080"/>
                </a:solidFill>
              </a:rPr>
              <a:t> 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Social </a:t>
            </a:r>
            <a:r>
              <a:rPr lang="en-US" sz="1200" dirty="0" smtClean="0">
                <a:solidFill>
                  <a:srgbClr val="808080"/>
                </a:solidFill>
              </a:rPr>
              <a:t>Networking</a:t>
            </a: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Tm="15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Architecture</a:t>
            </a: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2D2D8A"/>
                </a:solidFill>
              </a:rPr>
              <a:t>(Client – </a:t>
            </a:r>
            <a:r>
              <a:rPr lang="en-US" sz="1800" b="1" dirty="0" smtClean="0">
                <a:solidFill>
                  <a:srgbClr val="FFFF00"/>
                </a:solidFill>
              </a:rPr>
              <a:t>Flirt-Machine</a:t>
            </a:r>
            <a:r>
              <a:rPr lang="en-US" sz="1800" dirty="0" smtClean="0">
                <a:solidFill>
                  <a:srgbClr val="2D2D8A"/>
                </a:solidFill>
              </a:rPr>
              <a:t>)</a:t>
            </a: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800" dirty="0" smtClean="0">
              <a:solidFill>
                <a:srgbClr val="2D2D8A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16</a:t>
            </a:fld>
            <a:r>
              <a:rPr lang="en-GB" dirty="0" smtClean="0"/>
              <a:t> -</a:t>
            </a:r>
            <a:endParaRPr lang="en-GB" dirty="0"/>
          </a:p>
        </p:txBody>
      </p:sp>
      <p:pic>
        <p:nvPicPr>
          <p:cNvPr id="1026" name="Picture 2" descr="C:\Users\BScADH\Desktop\android-system-architectur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1285860"/>
            <a:ext cx="7361741" cy="5286412"/>
          </a:xfrm>
          <a:prstGeom prst="rect">
            <a:avLst/>
          </a:prstGeom>
          <a:noFill/>
        </p:spPr>
      </p:pic>
      <p:sp>
        <p:nvSpPr>
          <p:cNvPr id="16" name="Abgerundetes Rechteck 15"/>
          <p:cNvSpPr/>
          <p:nvPr/>
        </p:nvSpPr>
        <p:spPr bwMode="auto">
          <a:xfrm>
            <a:off x="7500958" y="1571612"/>
            <a:ext cx="1214446" cy="500066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r>
              <a:rPr lang="en-US" dirty="0" smtClean="0"/>
              <a:t>Community Messenger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7429520" y="1500174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4643438" y="5500702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7500958" y="2428868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6072198" y="2857496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0" name="Ellipse 19"/>
          <p:cNvSpPr/>
          <p:nvPr/>
        </p:nvSpPr>
        <p:spPr bwMode="auto">
          <a:xfrm>
            <a:off x="7500958" y="2857496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0" y="1412875"/>
            <a:ext cx="1547813" cy="4641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Aspects: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err="1" smtClean="0">
                <a:solidFill>
                  <a:srgbClr val="808080"/>
                </a:solidFill>
              </a:rPr>
              <a:t>Ubi</a:t>
            </a:r>
            <a:r>
              <a:rPr lang="en-US" sz="1200" dirty="0" smtClean="0">
                <a:solidFill>
                  <a:srgbClr val="808080"/>
                </a:solidFill>
              </a:rPr>
              <a:t> 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Social </a:t>
            </a:r>
            <a:r>
              <a:rPr lang="en-US" sz="1200" dirty="0" smtClean="0">
                <a:solidFill>
                  <a:srgbClr val="808080"/>
                </a:solidFill>
              </a:rPr>
              <a:t>Networking</a:t>
            </a: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Tm="15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Architecture</a:t>
            </a: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2D2D8A"/>
                </a:solidFill>
              </a:rPr>
              <a:t>(Client </a:t>
            </a:r>
            <a:r>
              <a:rPr lang="en-US" sz="1800" dirty="0" smtClean="0">
                <a:solidFill>
                  <a:srgbClr val="2D2D8A"/>
                </a:solidFill>
              </a:rPr>
              <a:t>– </a:t>
            </a:r>
            <a:r>
              <a:rPr lang="en-US" sz="1800" b="1" dirty="0" err="1" smtClean="0">
                <a:solidFill>
                  <a:schemeClr val="bg1">
                    <a:lumMod val="65000"/>
                  </a:schemeClr>
                </a:solidFill>
              </a:rPr>
              <a:t>Reeperbahn</a:t>
            </a:r>
            <a:r>
              <a:rPr lang="en-US" sz="1800" dirty="0" smtClean="0">
                <a:solidFill>
                  <a:srgbClr val="2D2D8A"/>
                </a:solidFill>
              </a:rPr>
              <a:t>)</a:t>
            </a:r>
            <a:endParaRPr lang="en-US" sz="1800" dirty="0" smtClean="0">
              <a:solidFill>
                <a:srgbClr val="2D2D8A"/>
              </a:solidFill>
            </a:endParaRP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800" dirty="0" smtClean="0">
              <a:solidFill>
                <a:srgbClr val="2D2D8A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17</a:t>
            </a:fld>
            <a:r>
              <a:rPr lang="en-GB" dirty="0" smtClean="0"/>
              <a:t> -</a:t>
            </a:r>
            <a:endParaRPr lang="en-GB" dirty="0"/>
          </a:p>
        </p:txBody>
      </p:sp>
      <p:pic>
        <p:nvPicPr>
          <p:cNvPr id="1026" name="Picture 2" descr="C:\Users\BScADH\Desktop\android-system-architectur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1285860"/>
            <a:ext cx="7361741" cy="5286412"/>
          </a:xfrm>
          <a:prstGeom prst="rect">
            <a:avLst/>
          </a:prstGeom>
          <a:noFill/>
        </p:spPr>
      </p:pic>
      <p:sp>
        <p:nvSpPr>
          <p:cNvPr id="16" name="Abgerundetes Rechteck 15"/>
          <p:cNvSpPr/>
          <p:nvPr/>
        </p:nvSpPr>
        <p:spPr bwMode="auto">
          <a:xfrm>
            <a:off x="7500958" y="1571612"/>
            <a:ext cx="1214446" cy="500066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r>
              <a:rPr lang="en-US" dirty="0" smtClean="0"/>
              <a:t>Community Messenger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7429520" y="1500174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7500958" y="2428868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6072198" y="2857496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1" name="Ellipse 20"/>
          <p:cNvSpPr/>
          <p:nvPr/>
        </p:nvSpPr>
        <p:spPr bwMode="auto">
          <a:xfrm>
            <a:off x="4643438" y="5929330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0" y="1412875"/>
            <a:ext cx="1547813" cy="4641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Aspects: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err="1" smtClean="0">
                <a:solidFill>
                  <a:srgbClr val="808080"/>
                </a:solidFill>
              </a:rPr>
              <a:t>Ubi</a:t>
            </a:r>
            <a:r>
              <a:rPr lang="en-US" sz="1200" dirty="0" smtClean="0">
                <a:solidFill>
                  <a:srgbClr val="808080"/>
                </a:solidFill>
              </a:rPr>
              <a:t> 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Social </a:t>
            </a:r>
            <a:r>
              <a:rPr lang="en-US" sz="1200" dirty="0" smtClean="0">
                <a:solidFill>
                  <a:srgbClr val="808080"/>
                </a:solidFill>
              </a:rPr>
              <a:t>Networking</a:t>
            </a: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Tm="15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Architecture</a:t>
            </a: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2D2D8A"/>
                </a:solidFill>
              </a:rPr>
              <a:t>(Client </a:t>
            </a:r>
            <a:r>
              <a:rPr lang="en-US" sz="1800" dirty="0" smtClean="0">
                <a:solidFill>
                  <a:srgbClr val="2D2D8A"/>
                </a:solidFill>
              </a:rPr>
              <a:t>– </a:t>
            </a:r>
            <a:r>
              <a:rPr lang="en-US" sz="1800" b="1" dirty="0" smtClean="0">
                <a:solidFill>
                  <a:schemeClr val="tx1"/>
                </a:solidFill>
              </a:rPr>
              <a:t>Community </a:t>
            </a:r>
            <a:r>
              <a:rPr lang="en-US" sz="1800" b="1" dirty="0" smtClean="0">
                <a:solidFill>
                  <a:schemeClr val="tx1"/>
                </a:solidFill>
              </a:rPr>
              <a:t>Messenger</a:t>
            </a:r>
            <a:r>
              <a:rPr lang="en-US" sz="1800" dirty="0" smtClean="0">
                <a:solidFill>
                  <a:srgbClr val="2D2D8A"/>
                </a:solidFill>
              </a:rPr>
              <a:t>)</a:t>
            </a:r>
            <a:endParaRPr lang="en-US" sz="1800" dirty="0" smtClean="0">
              <a:solidFill>
                <a:srgbClr val="2D2D8A"/>
              </a:solidFill>
            </a:endParaRP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800" dirty="0" smtClean="0">
              <a:solidFill>
                <a:srgbClr val="2D2D8A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18</a:t>
            </a:fld>
            <a:r>
              <a:rPr lang="en-GB" dirty="0" smtClean="0"/>
              <a:t> -</a:t>
            </a:r>
            <a:endParaRPr lang="en-GB" dirty="0"/>
          </a:p>
        </p:txBody>
      </p:sp>
      <p:pic>
        <p:nvPicPr>
          <p:cNvPr id="1026" name="Picture 2" descr="C:\Users\BScADH\Desktop\android-system-architectur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1285860"/>
            <a:ext cx="7361741" cy="5286412"/>
          </a:xfrm>
          <a:prstGeom prst="rect">
            <a:avLst/>
          </a:prstGeom>
          <a:noFill/>
        </p:spPr>
      </p:pic>
      <p:sp>
        <p:nvSpPr>
          <p:cNvPr id="16" name="Abgerundetes Rechteck 15"/>
          <p:cNvSpPr/>
          <p:nvPr/>
        </p:nvSpPr>
        <p:spPr bwMode="auto">
          <a:xfrm>
            <a:off x="7500958" y="1571612"/>
            <a:ext cx="1214446" cy="500066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r>
              <a:rPr lang="en-US" dirty="0" smtClean="0"/>
              <a:t>Community Messenger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7429520" y="1500174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7500958" y="2428868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9" name="Ellipse 18"/>
          <p:cNvSpPr/>
          <p:nvPr/>
        </p:nvSpPr>
        <p:spPr bwMode="auto">
          <a:xfrm>
            <a:off x="6072198" y="2857496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0" name="Ellipse 19"/>
          <p:cNvSpPr/>
          <p:nvPr/>
        </p:nvSpPr>
        <p:spPr bwMode="auto">
          <a:xfrm>
            <a:off x="7500958" y="2857496"/>
            <a:ext cx="1285884" cy="642942"/>
          </a:xfrm>
          <a:prstGeom prst="ellipse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0" y="1412875"/>
            <a:ext cx="1547813" cy="4641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Aspects: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err="1" smtClean="0">
                <a:solidFill>
                  <a:srgbClr val="808080"/>
                </a:solidFill>
              </a:rPr>
              <a:t>Ubi</a:t>
            </a:r>
            <a:r>
              <a:rPr lang="en-US" sz="1200" dirty="0" smtClean="0">
                <a:solidFill>
                  <a:srgbClr val="808080"/>
                </a:solidFill>
              </a:rPr>
              <a:t> 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Social </a:t>
            </a:r>
            <a:r>
              <a:rPr lang="en-US" sz="1200" dirty="0" smtClean="0">
                <a:solidFill>
                  <a:srgbClr val="808080"/>
                </a:solidFill>
              </a:rPr>
              <a:t>Networking</a:t>
            </a: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Tm="15">
    <p:pull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Agenda</a:t>
            </a:r>
            <a:endParaRPr lang="en-US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Placement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Different Scenarios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Different Aspects </a:t>
            </a:r>
            <a:r>
              <a:rPr lang="en-US" sz="2000" dirty="0" smtClean="0">
                <a:solidFill>
                  <a:srgbClr val="000000"/>
                </a:solidFill>
              </a:rPr>
              <a:t>(Ubiquitous Computing, Social Networking, Community Driven Development)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Architecture </a:t>
            </a:r>
            <a:r>
              <a:rPr lang="en-US" sz="2400" dirty="0" smtClean="0">
                <a:solidFill>
                  <a:srgbClr val="000000"/>
                </a:solidFill>
              </a:rPr>
              <a:t>/ </a:t>
            </a:r>
            <a:r>
              <a:rPr lang="en-US" sz="2400" dirty="0" smtClean="0">
                <a:solidFill>
                  <a:srgbClr val="000000"/>
                </a:solidFill>
              </a:rPr>
              <a:t>Platform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Perspective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Opportunities </a:t>
            </a:r>
            <a:r>
              <a:rPr lang="en-US" sz="2400" dirty="0" smtClean="0">
                <a:solidFill>
                  <a:srgbClr val="000000"/>
                </a:solidFill>
              </a:rPr>
              <a:t>and </a:t>
            </a:r>
            <a:r>
              <a:rPr lang="en-US" sz="2400" dirty="0" smtClean="0">
                <a:solidFill>
                  <a:srgbClr val="000000"/>
                </a:solidFill>
              </a:rPr>
              <a:t>Challenges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1</a:t>
            </a:fld>
            <a:r>
              <a:rPr lang="en-GB" dirty="0" smtClean="0"/>
              <a:t> -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Tm="15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Android</a:t>
            </a: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2D2D8A"/>
                </a:solidFill>
              </a:rPr>
              <a:t>(</a:t>
            </a:r>
            <a:r>
              <a:rPr lang="en-US" sz="1800" dirty="0" smtClean="0">
                <a:solidFill>
                  <a:srgbClr val="2D2D8A"/>
                </a:solidFill>
              </a:rPr>
              <a:t>Platform – Client)</a:t>
            </a:r>
            <a:endParaRPr lang="en-US" sz="1800" dirty="0" smtClean="0">
              <a:solidFill>
                <a:srgbClr val="2D2D8A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Location Manager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Uses the location service which is available to find friends or buildings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XMPP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Sends device to device </a:t>
            </a:r>
            <a:r>
              <a:rPr lang="en-US" sz="2000" dirty="0" smtClean="0">
                <a:solidFill>
                  <a:srgbClr val="000000"/>
                </a:solidFill>
              </a:rPr>
              <a:t>- data </a:t>
            </a:r>
            <a:r>
              <a:rPr lang="en-US" sz="2000" dirty="0" smtClean="0">
                <a:solidFill>
                  <a:srgbClr val="000000"/>
                </a:solidFill>
              </a:rPr>
              <a:t>to other </a:t>
            </a:r>
            <a:r>
              <a:rPr lang="en-US" sz="2000" dirty="0" smtClean="0">
                <a:solidFill>
                  <a:srgbClr val="000000"/>
                </a:solidFill>
              </a:rPr>
              <a:t>users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Notification Manager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Tells the user that something in the background has happened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rgbClr val="000000"/>
                </a:solidFill>
              </a:rPr>
              <a:t>SQLite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Small Database for the mobile device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Activity Manager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Manages the lifecycle of the applications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19</a:t>
            </a:fld>
            <a:r>
              <a:rPr lang="en-GB" dirty="0" smtClean="0"/>
              <a:t> -</a:t>
            </a:r>
            <a:endParaRPr lang="en-GB" dirty="0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0" y="1412875"/>
            <a:ext cx="1547813" cy="4641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Aspects: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err="1" smtClean="0">
                <a:solidFill>
                  <a:srgbClr val="808080"/>
                </a:solidFill>
              </a:rPr>
              <a:t>Ubi</a:t>
            </a:r>
            <a:r>
              <a:rPr lang="en-US" sz="1200" dirty="0" smtClean="0">
                <a:solidFill>
                  <a:srgbClr val="808080"/>
                </a:solidFill>
              </a:rPr>
              <a:t> 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Social </a:t>
            </a:r>
            <a:r>
              <a:rPr lang="en-US" sz="1200" dirty="0" smtClean="0">
                <a:solidFill>
                  <a:srgbClr val="808080"/>
                </a:solidFill>
              </a:rPr>
              <a:t>Networking</a:t>
            </a: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Tm="15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Neutron</a:t>
            </a:r>
            <a:endParaRPr lang="en-US" sz="2800" dirty="0" smtClean="0">
              <a:solidFill>
                <a:srgbClr val="2D2D8A"/>
              </a:solidFill>
            </a:endParaRP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2D2D8A"/>
                </a:solidFill>
              </a:rPr>
              <a:t>(Platform – Server)</a:t>
            </a:r>
            <a:endParaRPr lang="en-US" sz="1800" dirty="0" smtClean="0">
              <a:solidFill>
                <a:srgbClr val="2D2D8A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20</a:t>
            </a:fld>
            <a:r>
              <a:rPr lang="en-GB" dirty="0" smtClean="0"/>
              <a:t> -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1285860"/>
            <a:ext cx="7039004" cy="528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Ellipse 9"/>
          <p:cNvSpPr/>
          <p:nvPr/>
        </p:nvSpPr>
        <p:spPr bwMode="auto">
          <a:xfrm>
            <a:off x="7072330" y="3214686"/>
            <a:ext cx="1500198" cy="642942"/>
          </a:xfrm>
          <a:prstGeom prst="ellipse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Ellipse 11"/>
          <p:cNvSpPr/>
          <p:nvPr/>
        </p:nvSpPr>
        <p:spPr bwMode="auto">
          <a:xfrm>
            <a:off x="1928794" y="4857760"/>
            <a:ext cx="857256" cy="357190"/>
          </a:xfrm>
          <a:prstGeom prst="ellipse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3" name="Ellipse 12"/>
          <p:cNvSpPr/>
          <p:nvPr/>
        </p:nvSpPr>
        <p:spPr bwMode="auto">
          <a:xfrm>
            <a:off x="3428992" y="4643446"/>
            <a:ext cx="1571636" cy="500066"/>
          </a:xfrm>
          <a:prstGeom prst="ellipse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5929322" y="4286256"/>
            <a:ext cx="1500198" cy="1214446"/>
          </a:xfrm>
          <a:prstGeom prst="ellipse">
            <a:avLst/>
          </a:prstGeom>
          <a:noFill/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1" fontAlgn="base" latinLnBrk="0" hangingPunct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ct val="100000"/>
              <a:buFont typeface="Arial" charset="0"/>
              <a:buNone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0" y="1412875"/>
            <a:ext cx="1547813" cy="4641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Aspects: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err="1" smtClean="0">
                <a:solidFill>
                  <a:srgbClr val="808080"/>
                </a:solidFill>
              </a:rPr>
              <a:t>Ubi</a:t>
            </a:r>
            <a:r>
              <a:rPr lang="en-US" sz="1200" dirty="0" smtClean="0">
                <a:solidFill>
                  <a:srgbClr val="808080"/>
                </a:solidFill>
              </a:rPr>
              <a:t> 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Social </a:t>
            </a:r>
            <a:r>
              <a:rPr lang="en-US" sz="1200" dirty="0" smtClean="0">
                <a:solidFill>
                  <a:srgbClr val="808080"/>
                </a:solidFill>
              </a:rPr>
              <a:t>Networking</a:t>
            </a: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Tm="15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Perspective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My Vision: One Messenger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Usable anytime and anyplace – 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	a natural unobtrusive mobile phone (Pervasive)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Creating content whenever you want and wherever you are (Community Driven Development)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Making the step from the virtual community to the real life (Social Networking)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Using a completely new platform (Android)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Android Developer Challenge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21</a:t>
            </a:fld>
            <a:r>
              <a:rPr lang="en-GB" dirty="0" smtClean="0"/>
              <a:t> -</a:t>
            </a:r>
            <a:endParaRPr lang="en-GB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412875"/>
            <a:ext cx="1547813" cy="4641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Aspects: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err="1" smtClean="0">
                <a:solidFill>
                  <a:srgbClr val="808080"/>
                </a:solidFill>
              </a:rPr>
              <a:t>Ubi</a:t>
            </a:r>
            <a:r>
              <a:rPr lang="en-US" sz="1200" dirty="0" smtClean="0">
                <a:solidFill>
                  <a:srgbClr val="808080"/>
                </a:solidFill>
              </a:rPr>
              <a:t> 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smtClean="0">
                <a:solidFill>
                  <a:srgbClr val="808080"/>
                </a:solidFill>
              </a:rPr>
              <a:t>Social </a:t>
            </a:r>
            <a:r>
              <a:rPr lang="en-US" sz="1200" dirty="0" smtClean="0">
                <a:solidFill>
                  <a:srgbClr val="808080"/>
                </a:solidFill>
              </a:rPr>
              <a:t>Networking</a:t>
            </a: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smtClean="0">
                <a:solidFill>
                  <a:srgbClr val="808080"/>
                </a:solidFill>
              </a:rPr>
              <a:t>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Tm="15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Opportunities </a:t>
            </a: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and Challenges</a:t>
            </a:r>
            <a:endParaRPr lang="en-US" sz="1800" dirty="0" smtClean="0">
              <a:solidFill>
                <a:srgbClr val="2D2D8A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Opportunities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Creating something completely new</a:t>
            </a:r>
          </a:p>
          <a:p>
            <a:pPr marL="1712913" lvl="3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Transport CDD in a pervasive context</a:t>
            </a:r>
          </a:p>
          <a:p>
            <a:pPr marL="1712913" lvl="3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Bridge from virtual social networking to real life social networking</a:t>
            </a:r>
          </a:p>
          <a:p>
            <a:pPr marL="1712913" lvl="3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Using a new platform (Android)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Challenges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Creating something completely new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Using an SDK in a non-final version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Using an emulator – because the hardware still does not exist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22</a:t>
            </a:fld>
            <a:r>
              <a:rPr lang="en-GB" dirty="0" smtClean="0"/>
              <a:t> -</a:t>
            </a:r>
            <a:endParaRPr lang="en-GB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412875"/>
            <a:ext cx="1547813" cy="4641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Aspects: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err="1" smtClean="0">
                <a:solidFill>
                  <a:srgbClr val="808080"/>
                </a:solidFill>
              </a:rPr>
              <a:t>Ubi</a:t>
            </a:r>
            <a:r>
              <a:rPr lang="en-US" sz="1200" dirty="0" smtClean="0">
                <a:solidFill>
                  <a:srgbClr val="808080"/>
                </a:solidFill>
              </a:rPr>
              <a:t> 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smtClean="0">
                <a:solidFill>
                  <a:srgbClr val="808080"/>
                </a:solidFill>
              </a:rPr>
              <a:t>Social </a:t>
            </a:r>
            <a:r>
              <a:rPr lang="en-US" sz="1200" dirty="0" smtClean="0">
                <a:solidFill>
                  <a:srgbClr val="808080"/>
                </a:solidFill>
              </a:rPr>
              <a:t>Networking</a:t>
            </a: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smtClean="0">
                <a:solidFill>
                  <a:srgbClr val="808080"/>
                </a:solidFill>
              </a:rPr>
              <a:t>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Opportunities and Challenges</a:t>
            </a:r>
            <a:endParaRPr lang="en-US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Tm="15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7956550" y="6586538"/>
            <a:ext cx="1152525" cy="288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3399"/>
                </a:solidFill>
              </a:rPr>
              <a:t> </a:t>
            </a:r>
            <a:r>
              <a:rPr lang="en-GB" dirty="0">
                <a:solidFill>
                  <a:srgbClr val="003399"/>
                </a:solidFill>
              </a:rPr>
              <a:t>- </a:t>
            </a:r>
            <a:fld id="{023D9C94-4E4D-4A5E-8CF8-E9FF6FBC0C14}" type="slidenum">
              <a:rPr lang="en-GB">
                <a:solidFill>
                  <a:srgbClr val="003399"/>
                </a:solidFill>
              </a:rPr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r>
              <a:rPr lang="en-GB" dirty="0">
                <a:solidFill>
                  <a:srgbClr val="003399"/>
                </a:solidFill>
              </a:rPr>
              <a:t> -</a:t>
            </a: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References</a:t>
            </a:r>
            <a:endParaRPr lang="en-US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lnSpc>
                <a:spcPct val="100000"/>
              </a:lnSpc>
              <a:spcBef>
                <a:spcPts val="800"/>
              </a:spcBef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>
                <a:solidFill>
                  <a:srgbClr val="000000"/>
                </a:solidFill>
              </a:rPr>
              <a:t>Exit Games; Mobile Social Software – Applications that Drive Social Networking and Maximize Your Revenues (May 2006)</a:t>
            </a:r>
          </a:p>
          <a:p>
            <a:pPr marL="341313" indent="-341313" algn="l">
              <a:lnSpc>
                <a:spcPct val="100000"/>
              </a:lnSpc>
              <a:spcBef>
                <a:spcPts val="800"/>
              </a:spcBef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>
                <a:solidFill>
                  <a:srgbClr val="000000"/>
                </a:solidFill>
              </a:rPr>
              <a:t>O‘Reilly</a:t>
            </a:r>
            <a:r>
              <a:rPr lang="en-US" sz="1800" dirty="0" smtClean="0">
                <a:solidFill>
                  <a:srgbClr val="000000"/>
                </a:solidFill>
              </a:rPr>
              <a:t>; What is Web 2.0; (30.05.2005</a:t>
            </a:r>
            <a:r>
              <a:rPr lang="en-US" sz="1800" dirty="0" smtClean="0">
                <a:solidFill>
                  <a:srgbClr val="000000"/>
                </a:solidFill>
              </a:rPr>
              <a:t>)</a:t>
            </a:r>
          </a:p>
          <a:p>
            <a:pPr marL="341313" indent="-341313" algn="l">
              <a:lnSpc>
                <a:spcPct val="100000"/>
              </a:lnSpc>
              <a:spcBef>
                <a:spcPts val="800"/>
              </a:spcBef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hlinkClick r:id="rId4"/>
              </a:rPr>
              <a:t>http://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  <a:hlinkClick r:id="rId4"/>
              </a:rPr>
              <a:t>www.ubiq.com/hypertext/weiser/UbiHome.html</a:t>
            </a:r>
            <a:r>
              <a:rPr lang="en-US" sz="1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(17.01.2008)</a:t>
            </a:r>
          </a:p>
          <a:p>
            <a:pPr marL="341313" indent="-341313" algn="l">
              <a:lnSpc>
                <a:spcPct val="100000"/>
              </a:lnSpc>
              <a:spcBef>
                <a:spcPts val="800"/>
              </a:spcBef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>
                <a:solidFill>
                  <a:srgbClr val="000000"/>
                </a:solidFill>
              </a:rPr>
              <a:t>Mark Weiser; The Computer for the Twenty-First Century; Scientific American pp.94-100 (September 1991)</a:t>
            </a:r>
          </a:p>
          <a:p>
            <a:pPr marL="341313" indent="-341313" algn="l">
              <a:lnSpc>
                <a:spcPct val="100000"/>
              </a:lnSpc>
              <a:spcBef>
                <a:spcPts val="800"/>
              </a:spcBef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>
                <a:solidFill>
                  <a:srgbClr val="000000"/>
                </a:solidFill>
              </a:rPr>
              <a:t>Howard Stearns, Joshua </a:t>
            </a:r>
            <a:r>
              <a:rPr lang="en-US" sz="1800" dirty="0" err="1" smtClean="0">
                <a:solidFill>
                  <a:srgbClr val="000000"/>
                </a:solidFill>
              </a:rPr>
              <a:t>Gargus</a:t>
            </a:r>
            <a:r>
              <a:rPr lang="en-US" sz="1800" dirty="0" smtClean="0">
                <a:solidFill>
                  <a:srgbClr val="000000"/>
                </a:solidFill>
              </a:rPr>
              <a:t>, et al.; Simplified Distributed Authoring Via Component-based Object Construction and Deconstruction in Collaborative Croquet Spaces; (05.2006) – </a:t>
            </a:r>
            <a:r>
              <a:rPr lang="en-US" sz="1800" dirty="0" smtClean="0">
                <a:solidFill>
                  <a:srgbClr val="000000"/>
                </a:solidFill>
              </a:rPr>
              <a:t>IEEE</a:t>
            </a:r>
          </a:p>
          <a:p>
            <a:pPr marL="341313" indent="-341313" algn="l">
              <a:lnSpc>
                <a:spcPct val="100000"/>
              </a:lnSpc>
              <a:spcBef>
                <a:spcPts val="800"/>
              </a:spcBef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>
                <a:solidFill>
                  <a:srgbClr val="000000"/>
                </a:solidFill>
              </a:rPr>
              <a:t>Michele Tapper; The Rise of Social Software (September 2003) - ACM </a:t>
            </a:r>
          </a:p>
          <a:p>
            <a:pPr marL="341313" indent="-341313" algn="l">
              <a:lnSpc>
                <a:spcPct val="100000"/>
              </a:lnSpc>
              <a:spcBef>
                <a:spcPts val="800"/>
              </a:spcBef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err="1" smtClean="0">
                <a:solidFill>
                  <a:srgbClr val="000000"/>
                </a:solidFill>
              </a:rPr>
              <a:t>Hirokazu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Tomiyazu</a:t>
            </a:r>
            <a:r>
              <a:rPr lang="en-US" sz="1800" dirty="0" smtClean="0">
                <a:solidFill>
                  <a:srgbClr val="000000"/>
                </a:solidFill>
              </a:rPr>
              <a:t>, et al.; Social Network Applications Using Cellular Phones with Email Function; (2005) – IEEE</a:t>
            </a:r>
            <a:endParaRPr lang="en-US" sz="1800" dirty="0" smtClean="0">
              <a:solidFill>
                <a:srgbClr val="000000"/>
              </a:solidFill>
            </a:endParaRPr>
          </a:p>
          <a:p>
            <a:pPr marL="341313" indent="-341313" algn="l">
              <a:lnSpc>
                <a:spcPct val="100000"/>
              </a:lnSpc>
              <a:spcBef>
                <a:spcPts val="800"/>
              </a:spcBef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341313" indent="-341313" algn="l">
              <a:lnSpc>
                <a:spcPct val="100000"/>
              </a:lnSpc>
              <a:spcBef>
                <a:spcPts val="800"/>
              </a:spcBef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23</a:t>
            </a:fld>
            <a:r>
              <a:rPr lang="en-GB" dirty="0" smtClean="0"/>
              <a:t> -</a:t>
            </a:r>
            <a:endParaRPr lang="en-GB" dirty="0"/>
          </a:p>
        </p:txBody>
      </p:sp>
      <p:sp>
        <p:nvSpPr>
          <p:cNvPr id="10" name="Textfeld 9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7956550" y="6586538"/>
            <a:ext cx="1152525" cy="288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3399"/>
                </a:solidFill>
              </a:rPr>
              <a:t> </a:t>
            </a:r>
            <a:r>
              <a:rPr lang="en-GB" dirty="0">
                <a:solidFill>
                  <a:srgbClr val="003399"/>
                </a:solidFill>
              </a:rPr>
              <a:t>- </a:t>
            </a:r>
            <a:fld id="{023D9C94-4E4D-4A5E-8CF8-E9FF6FBC0C14}" type="slidenum">
              <a:rPr lang="en-GB">
                <a:solidFill>
                  <a:srgbClr val="003399"/>
                </a:solidFill>
              </a:rPr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r>
              <a:rPr lang="en-GB" dirty="0">
                <a:solidFill>
                  <a:srgbClr val="003399"/>
                </a:solidFill>
              </a:rPr>
              <a:t> -</a:t>
            </a: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l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lnSpc>
                <a:spcPct val="100000"/>
              </a:lnSpc>
              <a:spcBef>
                <a:spcPts val="800"/>
              </a:spcBef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 dirty="0" smtClean="0">
              <a:solidFill>
                <a:srgbClr val="000000"/>
              </a:solidFill>
            </a:endParaRPr>
          </a:p>
          <a:p>
            <a:pPr marL="341313" indent="-341313" algn="l">
              <a:lnSpc>
                <a:spcPct val="100000"/>
              </a:lnSpc>
              <a:spcBef>
                <a:spcPts val="800"/>
              </a:spcBef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 dirty="0" smtClean="0">
              <a:solidFill>
                <a:srgbClr val="000000"/>
              </a:solidFill>
            </a:endParaRPr>
          </a:p>
          <a:p>
            <a:pPr marL="341313" indent="-341313" algn="l">
              <a:lnSpc>
                <a:spcPct val="100000"/>
              </a:lnSpc>
              <a:spcBef>
                <a:spcPts val="800"/>
              </a:spcBef>
              <a:buFont typeface="Wingdings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3200" dirty="0" smtClean="0">
              <a:solidFill>
                <a:srgbClr val="000000"/>
              </a:solidFill>
            </a:endParaRPr>
          </a:p>
          <a:p>
            <a:pPr marL="341313" indent="-341313" algn="ctr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Thanks – Any Questions?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24</a:t>
            </a:fld>
            <a:r>
              <a:rPr lang="en-GB" dirty="0" smtClean="0"/>
              <a:t> -</a:t>
            </a:r>
            <a:endParaRPr lang="en-GB" dirty="0"/>
          </a:p>
        </p:txBody>
      </p:sp>
      <p:sp>
        <p:nvSpPr>
          <p:cNvPr id="10" name="Textfeld 9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Placement</a:t>
            </a: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2D2D8A"/>
                </a:solidFill>
              </a:rPr>
              <a:t>(Master Context)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AW1 – Theme </a:t>
            </a:r>
            <a:r>
              <a:rPr lang="en-US" sz="2000" dirty="0" smtClean="0">
                <a:solidFill>
                  <a:srgbClr val="000000"/>
                </a:solidFill>
              </a:rPr>
              <a:t>(2</a:t>
            </a:r>
            <a:r>
              <a:rPr lang="en-US" sz="2000" baseline="30000" dirty="0" smtClean="0">
                <a:solidFill>
                  <a:srgbClr val="000000"/>
                </a:solidFill>
              </a:rPr>
              <a:t>nd</a:t>
            </a:r>
            <a:r>
              <a:rPr lang="en-US" sz="2000" dirty="0" smtClean="0">
                <a:solidFill>
                  <a:srgbClr val="000000"/>
                </a:solidFill>
              </a:rPr>
              <a:t> Master term)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Pervasive Gaming (PG)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Project </a:t>
            </a:r>
            <a:r>
              <a:rPr lang="en-US" sz="2000" dirty="0" smtClean="0">
                <a:solidFill>
                  <a:srgbClr val="000000"/>
                </a:solidFill>
              </a:rPr>
              <a:t>(3</a:t>
            </a:r>
            <a:r>
              <a:rPr lang="en-US" sz="2000" baseline="30000" dirty="0" smtClean="0">
                <a:solidFill>
                  <a:srgbClr val="000000"/>
                </a:solidFill>
              </a:rPr>
              <a:t>rd</a:t>
            </a:r>
            <a:r>
              <a:rPr lang="en-US" sz="2000" dirty="0" smtClean="0">
                <a:solidFill>
                  <a:srgbClr val="000000"/>
                </a:solidFill>
              </a:rPr>
              <a:t> Master term)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Developing a PG-Framework plus Applications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	AW2 – Theme </a:t>
            </a:r>
            <a:r>
              <a:rPr lang="en-US" sz="2000" dirty="0" smtClean="0">
                <a:solidFill>
                  <a:srgbClr val="000000"/>
                </a:solidFill>
              </a:rPr>
              <a:t>(3</a:t>
            </a:r>
            <a:r>
              <a:rPr lang="en-US" sz="2000" baseline="30000" dirty="0" smtClean="0">
                <a:solidFill>
                  <a:srgbClr val="000000"/>
                </a:solidFill>
              </a:rPr>
              <a:t>rd</a:t>
            </a:r>
            <a:r>
              <a:rPr lang="en-US" sz="2000" dirty="0" smtClean="0">
                <a:solidFill>
                  <a:srgbClr val="000000"/>
                </a:solidFill>
              </a:rPr>
              <a:t> Master term)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Clarification: What is CDD?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How / Where is CDD used?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Seminar – Theme </a:t>
            </a:r>
            <a:r>
              <a:rPr lang="en-US" sz="2000" dirty="0" smtClean="0">
                <a:solidFill>
                  <a:srgbClr val="000000"/>
                </a:solidFill>
              </a:rPr>
              <a:t>(3</a:t>
            </a:r>
            <a:r>
              <a:rPr lang="en-US" sz="2000" baseline="30000" dirty="0" smtClean="0">
                <a:solidFill>
                  <a:srgbClr val="000000"/>
                </a:solidFill>
              </a:rPr>
              <a:t>rd</a:t>
            </a:r>
            <a:r>
              <a:rPr lang="en-US" sz="2000" dirty="0" smtClean="0">
                <a:solidFill>
                  <a:srgbClr val="000000"/>
                </a:solidFill>
              </a:rPr>
              <a:t> Master term)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Coming next…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2</a:t>
            </a:fld>
            <a:r>
              <a:rPr lang="en-GB" dirty="0" smtClean="0"/>
              <a:t> -</a:t>
            </a:r>
            <a:endParaRPr lang="en-GB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0" y="1412875"/>
            <a:ext cx="1571604" cy="4757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</a:t>
            </a:r>
            <a:r>
              <a:rPr lang="en-US" sz="1200" dirty="0" smtClean="0">
                <a:solidFill>
                  <a:srgbClr val="808080"/>
                </a:solidFill>
              </a:rPr>
              <a:t>Aspects: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- </a:t>
            </a:r>
            <a:r>
              <a:rPr lang="en-US" sz="1200" dirty="0" err="1" smtClean="0">
                <a:solidFill>
                  <a:srgbClr val="808080"/>
                </a:solidFill>
              </a:rPr>
              <a:t>Ubi</a:t>
            </a:r>
            <a:r>
              <a:rPr lang="en-US" sz="1200" dirty="0" smtClean="0">
                <a:solidFill>
                  <a:srgbClr val="808080"/>
                </a:solidFill>
              </a:rPr>
              <a:t> 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- </a:t>
            </a:r>
            <a:r>
              <a:rPr lang="en-US" sz="1200" dirty="0" smtClean="0">
                <a:solidFill>
                  <a:srgbClr val="808080"/>
                </a:solidFill>
              </a:rPr>
              <a:t>Social Networking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- </a:t>
            </a:r>
            <a:r>
              <a:rPr lang="en-US" sz="1200" dirty="0" smtClean="0">
                <a:solidFill>
                  <a:srgbClr val="808080"/>
                </a:solidFill>
              </a:rPr>
              <a:t>CDD</a:t>
            </a: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Tm="15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Base Scenario</a:t>
            </a: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2D2D8A"/>
                </a:solidFill>
              </a:rPr>
              <a:t>(Community Messenger)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Interacting with buddies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Leaving your position to find you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Basics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Direct communication </a:t>
            </a:r>
            <a:r>
              <a:rPr lang="en-US" sz="2000" dirty="0" smtClean="0">
                <a:solidFill>
                  <a:srgbClr val="000000"/>
                </a:solidFill>
              </a:rPr>
              <a:t>s</a:t>
            </a:r>
            <a:r>
              <a:rPr lang="en-US" sz="2000" dirty="0" smtClean="0">
                <a:solidFill>
                  <a:srgbClr val="000000"/>
                </a:solidFill>
              </a:rPr>
              <a:t>ervice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Location </a:t>
            </a:r>
            <a:r>
              <a:rPr lang="en-US" sz="2000" dirty="0" smtClean="0">
                <a:solidFill>
                  <a:srgbClr val="000000"/>
                </a:solidFill>
              </a:rPr>
              <a:t>s</a:t>
            </a:r>
            <a:r>
              <a:rPr lang="en-US" sz="2000" dirty="0" smtClean="0">
                <a:solidFill>
                  <a:srgbClr val="000000"/>
                </a:solidFill>
              </a:rPr>
              <a:t>ervice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Server component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3</a:t>
            </a:fld>
            <a:r>
              <a:rPr lang="en-GB" dirty="0" smtClean="0"/>
              <a:t> -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412875"/>
            <a:ext cx="1571604" cy="49419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2"/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Aspects: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err="1" smtClean="0">
                <a:solidFill>
                  <a:srgbClr val="808080"/>
                </a:solidFill>
              </a:rPr>
              <a:t>Ubi</a:t>
            </a: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Social </a:t>
            </a:r>
            <a:r>
              <a:rPr lang="en-US" sz="1200" dirty="0" smtClean="0">
                <a:solidFill>
                  <a:srgbClr val="808080"/>
                </a:solidFill>
              </a:rPr>
              <a:t>Networking</a:t>
            </a: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 spd="med" advTm="15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Scenario (1)</a:t>
            </a: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2D2D8A"/>
                </a:solidFill>
              </a:rPr>
              <a:t>(Exhibition - Indoor)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Finding the really interesting events with the help of the visitors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Describing and rating the exhibiting companies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Basics 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Location service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Server </a:t>
            </a:r>
            <a:r>
              <a:rPr lang="en-US" sz="2000" dirty="0" smtClean="0">
                <a:solidFill>
                  <a:srgbClr val="000000"/>
                </a:solidFill>
              </a:rPr>
              <a:t>component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News service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Description service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Rating </a:t>
            </a:r>
            <a:r>
              <a:rPr lang="en-US" sz="2000" dirty="0" smtClean="0">
                <a:solidFill>
                  <a:srgbClr val="000000"/>
                </a:solidFill>
              </a:rPr>
              <a:t>service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4</a:t>
            </a:fld>
            <a:r>
              <a:rPr lang="en-GB" dirty="0" smtClean="0"/>
              <a:t> -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0" y="1412875"/>
            <a:ext cx="1571604" cy="49419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2"/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Aspects: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err="1" smtClean="0">
                <a:solidFill>
                  <a:srgbClr val="808080"/>
                </a:solidFill>
              </a:rPr>
              <a:t>Ubi</a:t>
            </a: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Social </a:t>
            </a:r>
            <a:r>
              <a:rPr lang="en-US" sz="1200" dirty="0" smtClean="0">
                <a:solidFill>
                  <a:srgbClr val="808080"/>
                </a:solidFill>
              </a:rPr>
              <a:t>Networking</a:t>
            </a: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 spd="med" advTm="15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Scenario (2)</a:t>
            </a: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2D2D8A"/>
                </a:solidFill>
              </a:rPr>
              <a:t>(Flirt-Machine - Outdoor)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Everybody has an own and a </a:t>
            </a:r>
            <a:r>
              <a:rPr lang="en-US" sz="2400" dirty="0" smtClean="0">
                <a:solidFill>
                  <a:srgbClr val="000000"/>
                </a:solidFill>
              </a:rPr>
              <a:t>search profile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Checking the </a:t>
            </a:r>
            <a:r>
              <a:rPr lang="en-US" sz="2400" dirty="0" smtClean="0">
                <a:solidFill>
                  <a:srgbClr val="000000"/>
                </a:solidFill>
              </a:rPr>
              <a:t>position of the flirting people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If they are close to each other the profiles are getting compared if they match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sym typeface="Wingdings" pitchFamily="2" charset="2"/>
              </a:rPr>
              <a:t>Next steps</a:t>
            </a:r>
            <a:r>
              <a:rPr lang="en-US" sz="2400" dirty="0" smtClean="0">
                <a:solidFill>
                  <a:srgbClr val="000000"/>
                </a:solidFill>
                <a:sym typeface="Wingdings" pitchFamily="2" charset="2"/>
              </a:rPr>
              <a:t>: </a:t>
            </a:r>
            <a:r>
              <a:rPr lang="en-US" sz="2400" dirty="0" smtClean="0">
                <a:solidFill>
                  <a:srgbClr val="000000"/>
                </a:solidFill>
                <a:sym typeface="Wingdings" pitchFamily="2" charset="2"/>
              </a:rPr>
              <a:t>Creating a direct </a:t>
            </a:r>
            <a:r>
              <a:rPr lang="en-US" sz="2400" dirty="0" smtClean="0">
                <a:solidFill>
                  <a:srgbClr val="000000"/>
                </a:solidFill>
                <a:sym typeface="Wingdings" pitchFamily="2" charset="2"/>
              </a:rPr>
              <a:t>notification </a:t>
            </a:r>
            <a:r>
              <a:rPr lang="en-US" sz="2400" dirty="0" smtClean="0">
                <a:solidFill>
                  <a:srgbClr val="000000"/>
                </a:solidFill>
                <a:sym typeface="Wingdings" pitchFamily="2" charset="2"/>
              </a:rPr>
              <a:t>and if both accept the profile a direct </a:t>
            </a:r>
            <a:r>
              <a:rPr lang="en-US" sz="2400" dirty="0" smtClean="0">
                <a:solidFill>
                  <a:srgbClr val="000000"/>
                </a:solidFill>
                <a:sym typeface="Wingdings" pitchFamily="2" charset="2"/>
              </a:rPr>
              <a:t>connection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Basics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Direct communication </a:t>
            </a:r>
            <a:r>
              <a:rPr lang="en-US" sz="2000" dirty="0" smtClean="0">
                <a:solidFill>
                  <a:srgbClr val="000000"/>
                </a:solidFill>
              </a:rPr>
              <a:t>s</a:t>
            </a:r>
            <a:r>
              <a:rPr lang="en-US" sz="2000" dirty="0" smtClean="0">
                <a:solidFill>
                  <a:srgbClr val="000000"/>
                </a:solidFill>
              </a:rPr>
              <a:t>ervice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Location </a:t>
            </a:r>
            <a:r>
              <a:rPr lang="en-US" sz="2000" dirty="0" smtClean="0">
                <a:solidFill>
                  <a:srgbClr val="000000"/>
                </a:solidFill>
              </a:rPr>
              <a:t>service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Server component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News </a:t>
            </a:r>
            <a:r>
              <a:rPr lang="en-US" sz="2000" dirty="0" smtClean="0">
                <a:solidFill>
                  <a:srgbClr val="000000"/>
                </a:solidFill>
              </a:rPr>
              <a:t>service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5</a:t>
            </a:fld>
            <a:r>
              <a:rPr lang="en-GB" dirty="0" smtClean="0"/>
              <a:t> -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0" y="1412875"/>
            <a:ext cx="1571604" cy="49419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2"/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Aspects: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err="1" smtClean="0">
                <a:solidFill>
                  <a:srgbClr val="808080"/>
                </a:solidFill>
              </a:rPr>
              <a:t>Ubi</a:t>
            </a: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Social </a:t>
            </a:r>
            <a:r>
              <a:rPr lang="en-US" sz="1200" dirty="0" smtClean="0">
                <a:solidFill>
                  <a:srgbClr val="808080"/>
                </a:solidFill>
              </a:rPr>
              <a:t>Networking</a:t>
            </a: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 spd="med" advTm="15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Scenario (3)</a:t>
            </a: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2D2D8A"/>
                </a:solidFill>
              </a:rPr>
              <a:t>(</a:t>
            </a:r>
            <a:r>
              <a:rPr lang="en-US" sz="1800" dirty="0" err="1" smtClean="0">
                <a:solidFill>
                  <a:srgbClr val="2D2D8A"/>
                </a:solidFill>
              </a:rPr>
              <a:t>Reeperbahn</a:t>
            </a:r>
            <a:r>
              <a:rPr lang="en-US" sz="1800" dirty="0" smtClean="0">
                <a:solidFill>
                  <a:srgbClr val="2D2D8A"/>
                </a:solidFill>
              </a:rPr>
              <a:t> - Hybrid)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Arriving at the </a:t>
            </a:r>
            <a:r>
              <a:rPr lang="en-US" sz="2400" dirty="0" err="1" smtClean="0">
                <a:solidFill>
                  <a:srgbClr val="000000"/>
                </a:solidFill>
              </a:rPr>
              <a:t>Reeperbahn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Getting the tips of the day (clubs)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Getting the user recommendations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Getting the position of your buddies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tx1"/>
                </a:solidFill>
              </a:rPr>
              <a:t>Basics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Location service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Server </a:t>
            </a:r>
            <a:r>
              <a:rPr lang="en-US" sz="2000" dirty="0" smtClean="0">
                <a:solidFill>
                  <a:srgbClr val="000000"/>
                </a:solidFill>
              </a:rPr>
              <a:t>component 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Description service</a:t>
            </a:r>
          </a:p>
          <a:p>
            <a:pPr marL="1255713" lvl="2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Rating service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6</a:t>
            </a:fld>
            <a:r>
              <a:rPr lang="en-GB" dirty="0" smtClean="0"/>
              <a:t> -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0" y="1412875"/>
            <a:ext cx="1571604" cy="49419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2"/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Aspects: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err="1" smtClean="0">
                <a:solidFill>
                  <a:srgbClr val="808080"/>
                </a:solidFill>
              </a:rPr>
              <a:t>Ubi</a:t>
            </a: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Social </a:t>
            </a:r>
            <a:r>
              <a:rPr lang="en-US" sz="1200" dirty="0" smtClean="0">
                <a:solidFill>
                  <a:srgbClr val="808080"/>
                </a:solidFill>
              </a:rPr>
              <a:t>Networking</a:t>
            </a: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 spd="med" advTm="15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7956550" y="6586538"/>
            <a:ext cx="1152525" cy="288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3399"/>
                </a:solidFill>
              </a:rPr>
              <a:t> </a:t>
            </a:r>
            <a:r>
              <a:rPr lang="en-GB" dirty="0">
                <a:solidFill>
                  <a:srgbClr val="003399"/>
                </a:solidFill>
              </a:rPr>
              <a:t>- </a:t>
            </a:r>
            <a:fld id="{023D9C94-4E4D-4A5E-8CF8-E9FF6FBC0C14}" type="slidenum">
              <a:rPr lang="en-GB">
                <a:solidFill>
                  <a:srgbClr val="003399"/>
                </a:solidFill>
              </a:rPr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r>
              <a:rPr lang="en-GB" dirty="0">
                <a:solidFill>
                  <a:srgbClr val="003399"/>
                </a:solidFill>
              </a:rPr>
              <a:t> -</a:t>
            </a: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Summary of the Scenarios</a:t>
            </a:r>
            <a:endParaRPr lang="en-US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571604" y="1428736"/>
            <a:ext cx="7345362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algn="l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sz="24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sz="24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sz="24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8" name="Tabelle 7"/>
          <p:cNvGraphicFramePr>
            <a:graphicFrameLocks noGrp="1"/>
          </p:cNvGraphicFramePr>
          <p:nvPr/>
        </p:nvGraphicFramePr>
        <p:xfrm>
          <a:off x="1500166" y="1357298"/>
          <a:ext cx="7429552" cy="4541520"/>
        </p:xfrm>
        <a:graphic>
          <a:graphicData uri="http://schemas.openxmlformats.org/drawingml/2006/table">
            <a:tbl>
              <a:tblPr firstRow="1" firstCol="1" lastCol="1" bandRow="1">
                <a:tableStyleId>{21E4AEA4-8DFA-4A89-87EB-49C32662AFE0}</a:tableStyleId>
              </a:tblPr>
              <a:tblGrid>
                <a:gridCol w="1785950"/>
                <a:gridCol w="1214446"/>
                <a:gridCol w="1500198"/>
                <a:gridCol w="1428760"/>
                <a:gridCol w="1500198"/>
              </a:tblGrid>
              <a:tr h="577150"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Exhibition</a:t>
                      </a:r>
                    </a:p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Flirt-Machine</a:t>
                      </a:r>
                    </a:p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err="1" smtClean="0"/>
                        <a:t>Reeperbahn</a:t>
                      </a:r>
                      <a:endParaRPr lang="en-US" sz="16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>
                          <a:solidFill>
                            <a:srgbClr val="FF0000"/>
                          </a:solidFill>
                        </a:rPr>
                        <a:t>Community Messenger</a:t>
                      </a:r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7150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Indoor / Outdoor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Indoor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Outdoor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Hybrid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>
                          <a:solidFill>
                            <a:srgbClr val="FF0000"/>
                          </a:solidFill>
                        </a:rPr>
                        <a:t>Hybrid</a:t>
                      </a:r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04599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Location-Services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Bluetooth / </a:t>
                      </a:r>
                    </a:p>
                    <a:p>
                      <a:r>
                        <a:rPr lang="en-US" sz="1600" noProof="0" dirty="0" smtClean="0"/>
                        <a:t>WLAN / Barcodes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GPS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GPS / WLAN / Bluetooth</a:t>
                      </a:r>
                      <a:r>
                        <a:rPr lang="en-US" sz="1600" baseline="0" noProof="0" dirty="0" smtClean="0"/>
                        <a:t> / Barcodes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>
                          <a:solidFill>
                            <a:srgbClr val="FF0000"/>
                          </a:solidFill>
                        </a:rPr>
                        <a:t>GPS / WLAN / Bluetooth / Barcodes</a:t>
                      </a:r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7150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Communication</a:t>
                      </a:r>
                      <a:r>
                        <a:rPr lang="en-US" sz="1600" baseline="0" noProof="0" dirty="0" smtClean="0"/>
                        <a:t> Service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Nice</a:t>
                      </a:r>
                      <a:r>
                        <a:rPr lang="en-US" sz="1600" baseline="0" noProof="0" dirty="0" smtClean="0"/>
                        <a:t> to Have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Essential (Direct)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Nice to Have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>
                          <a:solidFill>
                            <a:srgbClr val="FF0000"/>
                          </a:solidFill>
                        </a:rPr>
                        <a:t>Essential</a:t>
                      </a:r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804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/>
                        <a:t>Description +</a:t>
                      </a:r>
                      <a:r>
                        <a:rPr lang="en-US" sz="1600" baseline="0" noProof="0" dirty="0" smtClean="0"/>
                        <a:t> </a:t>
                      </a:r>
                      <a:r>
                        <a:rPr lang="en-US" sz="1600" baseline="0" noProof="0" dirty="0" smtClean="0"/>
                        <a:t>Rating </a:t>
                      </a:r>
                      <a:r>
                        <a:rPr lang="en-US" sz="1600" baseline="0" noProof="0" dirty="0" smtClean="0"/>
                        <a:t>Service for Locations</a:t>
                      </a:r>
                      <a:endParaRPr lang="en-US" sz="16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Essential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Nice to</a:t>
                      </a:r>
                      <a:r>
                        <a:rPr lang="en-US" sz="1600" baseline="0" noProof="0" dirty="0" smtClean="0"/>
                        <a:t> Have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Essential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>
                          <a:solidFill>
                            <a:srgbClr val="FF0000"/>
                          </a:solidFill>
                        </a:rPr>
                        <a:t>Essential</a:t>
                      </a:r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71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/>
                        <a:t>News Service</a:t>
                      </a:r>
                    </a:p>
                    <a:p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Essential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Essential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Essential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>
                          <a:solidFill>
                            <a:srgbClr val="FF0000"/>
                          </a:solidFill>
                        </a:rPr>
                        <a:t>Essential</a:t>
                      </a:r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7150"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Server Component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/>
                        <a:t>Essential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/>
                        <a:t>Essential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/>
                        <a:t>Essential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>
                          <a:solidFill>
                            <a:srgbClr val="FF0000"/>
                          </a:solidFill>
                        </a:rPr>
                        <a:t>Essential</a:t>
                      </a:r>
                      <a:endParaRPr lang="en-US" sz="1600" noProof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Foliennummernplatzhalter 8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7</a:t>
            </a:fld>
            <a:r>
              <a:rPr lang="en-GB" dirty="0" smtClean="0"/>
              <a:t> -</a:t>
            </a:r>
            <a:endParaRPr lang="en-GB" dirty="0"/>
          </a:p>
        </p:txBody>
      </p:sp>
      <p:sp>
        <p:nvSpPr>
          <p:cNvPr id="10" name="Textfeld 9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571604" y="6072206"/>
            <a:ext cx="7358114" cy="66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 One Generic Community Messenger for various Scenarios	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0" y="1412875"/>
            <a:ext cx="1571604" cy="49419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2"/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Aspects: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err="1" smtClean="0">
                <a:solidFill>
                  <a:srgbClr val="808080"/>
                </a:solidFill>
              </a:rPr>
              <a:t>Ubi</a:t>
            </a: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Social </a:t>
            </a:r>
            <a:r>
              <a:rPr lang="en-US" sz="1200" dirty="0" smtClean="0">
                <a:solidFill>
                  <a:srgbClr val="808080"/>
                </a:solidFill>
              </a:rPr>
              <a:t>Networking</a:t>
            </a: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2428860" y="214290"/>
            <a:ext cx="3714776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solidFill>
                  <a:srgbClr val="2D2D8A"/>
                </a:solidFill>
              </a:rPr>
              <a:t>Ubiquitous Computing</a:t>
            </a:r>
            <a:endParaRPr lang="en-US" sz="2800" dirty="0" smtClean="0">
              <a:solidFill>
                <a:srgbClr val="2D2D8A"/>
              </a:solidFill>
            </a:endParaRPr>
          </a:p>
          <a:p>
            <a:pPr algn="ctr">
              <a:lnSpc>
                <a:spcPct val="100000"/>
              </a:lnSpc>
              <a:buClr>
                <a:srgbClr val="EAEAEA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rgbClr val="2D2D8A"/>
                </a:solidFill>
              </a:rPr>
              <a:t>(Definition)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345362" cy="48720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Many Computers serve each person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Opposite of virtual reality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Forces computer to live out here in the world with people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Difficult integration of human factors, computer science, engineering and social sciences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“The most profound technologies are those who disappear. They weave themselves into fabric of everyday life until they are indistinguishable from it.” (Mark Weiser)</a:t>
            </a: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</a:endParaRPr>
          </a:p>
          <a:p>
            <a:pPr marL="798513" lvl="1" indent="-341313" algn="l">
              <a:lnSpc>
                <a:spcPct val="100000"/>
              </a:lnSpc>
              <a:spcBef>
                <a:spcPts val="800"/>
              </a:spcBef>
              <a:buFont typeface="Wingdings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dirty="0" smtClean="0"/>
              <a:t> - </a:t>
            </a:r>
            <a:fld id="{9AF44579-E23E-4989-B558-3584C4F9713D}" type="slidenum">
              <a:rPr lang="en-GB" smtClean="0"/>
              <a:pPr/>
              <a:t>8</a:t>
            </a:fld>
            <a:r>
              <a:rPr lang="en-GB" dirty="0" smtClean="0"/>
              <a:t> -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1571604" y="6572272"/>
            <a:ext cx="6072230" cy="29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CDD and Social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Networking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Becomes Pervasive - Andreas Herglotz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412875"/>
            <a:ext cx="1547813" cy="4757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chemeClr val="bg2"/>
                </a:solidFill>
              </a:rPr>
              <a:t>Placement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Different Scenarios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Different Aspects:</a:t>
            </a:r>
            <a:r>
              <a:rPr lang="en-US" sz="1200" dirty="0" smtClean="0">
                <a:solidFill>
                  <a:srgbClr val="808080"/>
                </a:solidFill>
              </a:rPr>
              <a:t>      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en-US" sz="1200" b="1" dirty="0" err="1" smtClean="0">
                <a:solidFill>
                  <a:schemeClr val="accent2">
                    <a:lumMod val="75000"/>
                  </a:schemeClr>
                </a:solidFill>
              </a:rPr>
              <a:t>Ubi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 Comp</a:t>
            </a: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smtClean="0">
                <a:solidFill>
                  <a:srgbClr val="808080"/>
                </a:solidFill>
              </a:rPr>
              <a:t>Social </a:t>
            </a:r>
            <a:r>
              <a:rPr lang="en-US" sz="1200" dirty="0" smtClean="0">
                <a:solidFill>
                  <a:srgbClr val="808080"/>
                </a:solidFill>
              </a:rPr>
              <a:t>Networking</a:t>
            </a: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ts val="9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 </a:t>
            </a:r>
            <a:r>
              <a:rPr lang="en-US" sz="1200" dirty="0" smtClean="0">
                <a:solidFill>
                  <a:srgbClr val="808080"/>
                </a:solidFill>
              </a:rPr>
              <a:t>- </a:t>
            </a:r>
            <a:r>
              <a:rPr lang="en-US" sz="1200" dirty="0" smtClean="0">
                <a:solidFill>
                  <a:srgbClr val="808080"/>
                </a:solidFill>
              </a:rPr>
              <a:t>CDD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Architecture / Platform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Perspective</a:t>
            </a: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 smtClean="0">
              <a:solidFill>
                <a:srgbClr val="808080"/>
              </a:solidFill>
            </a:endParaRPr>
          </a:p>
          <a:p>
            <a:pPr algn="l">
              <a:lnSpc>
                <a:spcPct val="100000"/>
              </a:lnSpc>
              <a:spcBef>
                <a:spcPts val="875"/>
              </a:spcBef>
              <a:buClr>
                <a:srgbClr val="80808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 smtClean="0">
                <a:solidFill>
                  <a:srgbClr val="808080"/>
                </a:solidFill>
              </a:rPr>
              <a:t>Opportunities and Challenges</a:t>
            </a:r>
            <a:endParaRPr lang="en-US" sz="1200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 spd="med" advTm="15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-Design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3399"/>
          </a:buClr>
          <a:buSzPct val="100000"/>
          <a:buFont typeface="Arial" charset="0"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3399"/>
          </a:buClr>
          <a:buSzPct val="100000"/>
          <a:buFont typeface="Arial" charset="0"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1962</Words>
  <PresentationFormat>Bildschirmpräsentation (4:3)</PresentationFormat>
  <Paragraphs>641</Paragraphs>
  <Slides>25</Slides>
  <Notes>25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26" baseType="lpstr">
      <vt:lpstr>Larissa-Design</vt:lpstr>
      <vt:lpstr>Folie 0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Ist-Zustand</dc:title>
  <dc:creator>Andreas Herglotz</dc:creator>
  <cp:lastModifiedBy>ahz</cp:lastModifiedBy>
  <cp:revision>517</cp:revision>
  <dcterms:modified xsi:type="dcterms:W3CDTF">2008-01-18T11:08:00Z</dcterms:modified>
</cp:coreProperties>
</file>