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669088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809" autoAdjust="0"/>
  </p:normalViewPr>
  <p:slideViewPr>
    <p:cSldViewPr>
      <p:cViewPr>
        <p:scale>
          <a:sx n="100" d="100"/>
          <a:sy n="100" d="100"/>
        </p:scale>
        <p:origin x="-55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78143-72A9-42B6-B6B2-7C07590EDF1C}" type="datetimeFigureOut">
              <a:rPr lang="de-DE" smtClean="0"/>
              <a:t>30.11.2007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903F4-D684-4E9D-A2CC-B9B4ED1BB9D5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907"/>
            <a:ext cx="533527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E0593E9-070B-4DF4-A1C1-E93DB743DF8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Exemplarisch an einem Algorithmus</a:t>
            </a:r>
            <a:r>
              <a:rPr lang="de-DE" baseline="0" dirty="0" smtClean="0"/>
              <a:t> die Ansätze zur Realisierung im </a:t>
            </a:r>
            <a:r>
              <a:rPr lang="de-DE" baseline="0" dirty="0" err="1" smtClean="0"/>
              <a:t>SoC</a:t>
            </a:r>
            <a:r>
              <a:rPr lang="de-DE" baseline="0" dirty="0" smtClean="0"/>
              <a:t> demonstrieren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593E9-070B-4DF4-A1C1-E93DB743DF8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Typische Vorverarbeitungsschritte ohne</a:t>
            </a:r>
            <a:r>
              <a:rPr lang="de-DE" baseline="0" dirty="0" smtClean="0"/>
              <a:t> Reihenfolge und Anwendungszwang.</a:t>
            </a:r>
          </a:p>
          <a:p>
            <a:r>
              <a:rPr lang="de-DE" baseline="0" dirty="0" smtClean="0"/>
              <a:t>Merkmals* ist in diesem Fall dann der Fahrspurerkennungsalgorithmus</a:t>
            </a:r>
          </a:p>
          <a:p>
            <a:r>
              <a:rPr lang="de-DE" baseline="0" dirty="0" smtClean="0"/>
              <a:t>Alle Schritte werden für jedes Bild ausgeführt, wesentlicher Rechenanteil liegt bei der Vorverarbeitung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593E9-070B-4DF4-A1C1-E93DB743DF8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Rechnung</a:t>
            </a:r>
            <a:r>
              <a:rPr lang="de-DE" baseline="0" dirty="0" smtClean="0"/>
              <a:t> für Maske vorstellen</a:t>
            </a:r>
          </a:p>
          <a:p>
            <a:r>
              <a:rPr lang="de-DE" baseline="0" dirty="0" smtClean="0"/>
              <a:t>Warum gerade Binomialfilter? Eingehen auf 3x3 Eigenschaft(+ ganze Zahlen) und Eigenschaft der Kantenentschärfung</a:t>
            </a:r>
          </a:p>
          <a:p>
            <a:r>
              <a:rPr lang="de-DE" baseline="0" dirty="0" smtClean="0"/>
              <a:t>Kanten dürfen auch nicht weggeglättet werden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593E9-070B-4DF4-A1C1-E93DB743DF8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-Nachbarschaftsbeziehung ist wichtig für Markierungen mit Lücken</a:t>
            </a:r>
          </a:p>
          <a:p>
            <a:r>
              <a:rPr lang="de-DE" dirty="0" smtClean="0"/>
              <a:t>-Wo die Werte herkommen ist nicht</a:t>
            </a:r>
            <a:r>
              <a:rPr lang="de-DE" baseline="0" dirty="0" smtClean="0"/>
              <a:t> geklärt. Eventuell eignet sich als Lösung eine Mittelwertberechnung von der eine bestimmte Abweichung gefordert wird.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593E9-070B-4DF4-A1C1-E93DB743DF8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-quadratischer Abstand der Punkte zu einer angesetzten Linie muss im Mittel minimal sein.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593E9-070B-4DF4-A1C1-E93DB743DF8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-Daher der Name </a:t>
            </a:r>
            <a:r>
              <a:rPr lang="de-DE" dirty="0" err="1" smtClean="0"/>
              <a:t>SystemOnChip</a:t>
            </a:r>
            <a:endParaRPr lang="de-DE" dirty="0" smtClean="0"/>
          </a:p>
          <a:p>
            <a:r>
              <a:rPr lang="de-DE" dirty="0" smtClean="0"/>
              <a:t>-Zusätzlich Blöcke denkbar, z.B. für Hinderniserkennung </a:t>
            </a:r>
            <a:r>
              <a:rPr lang="de-DE" dirty="0" smtClean="0">
                <a:sym typeface="Wingdings" pitchFamily="2" charset="2"/>
              </a:rPr>
              <a:t> einfach die Pipeline erweitern</a:t>
            </a:r>
            <a:endParaRPr lang="de-DE" dirty="0" smtClean="0"/>
          </a:p>
          <a:p>
            <a:r>
              <a:rPr lang="de-DE" dirty="0" smtClean="0"/>
              <a:t>-Prozessor eventuell nicht nötig</a:t>
            </a:r>
          </a:p>
          <a:p>
            <a:r>
              <a:rPr lang="de-DE" dirty="0" smtClean="0"/>
              <a:t>-Module unter anderem als </a:t>
            </a:r>
            <a:r>
              <a:rPr lang="de-DE" dirty="0" err="1" smtClean="0"/>
              <a:t>OpenSource</a:t>
            </a:r>
            <a:r>
              <a:rPr lang="de-DE" dirty="0" smtClean="0"/>
              <a:t> verfügbar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593E9-070B-4DF4-A1C1-E93DB743DF8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-Soweit so abstrakt </a:t>
            </a:r>
            <a:r>
              <a:rPr lang="de-DE" dirty="0" smtClean="0">
                <a:sym typeface="Wingdings" pitchFamily="2" charset="2"/>
              </a:rPr>
              <a:t> jetzt wird’s technischer</a:t>
            </a:r>
            <a:endParaRPr lang="de-DE" dirty="0" smtClean="0"/>
          </a:p>
          <a:p>
            <a:r>
              <a:rPr lang="de-DE" dirty="0" smtClean="0"/>
              <a:t>-Bildgröße in Bezug auf mögliche Kamera</a:t>
            </a:r>
          </a:p>
          <a:p>
            <a:r>
              <a:rPr lang="de-DE" dirty="0" smtClean="0"/>
              <a:t>-Speicherung in Schieberegistern</a:t>
            </a:r>
          </a:p>
          <a:p>
            <a:r>
              <a:rPr lang="de-DE" dirty="0" smtClean="0"/>
              <a:t>-Adressierverfahren wird später bei den jeweiligen Algorithmen vorgestellt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593E9-070B-4DF4-A1C1-E93DB743DF8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Diese Methodik ist die </a:t>
            </a:r>
            <a:r>
              <a:rPr lang="de-DE" dirty="0" err="1" smtClean="0"/>
              <a:t>Deserialisierung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593E9-070B-4DF4-A1C1-E93DB743DF8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Wichtig:</a:t>
            </a:r>
            <a:r>
              <a:rPr lang="de-DE" baseline="0" dirty="0" smtClean="0"/>
              <a:t> </a:t>
            </a:r>
          </a:p>
          <a:p>
            <a:r>
              <a:rPr lang="de-DE" baseline="0" dirty="0" smtClean="0"/>
              <a:t>-parallele Berechnung von Werten -&gt; </a:t>
            </a:r>
            <a:r>
              <a:rPr lang="de-DE" baseline="0" dirty="0" err="1" smtClean="0"/>
              <a:t>Laufzeitveringerung</a:t>
            </a:r>
            <a:endParaRPr lang="de-DE" baseline="0" dirty="0" smtClean="0"/>
          </a:p>
          <a:p>
            <a:r>
              <a:rPr lang="de-DE" baseline="0" dirty="0" smtClean="0"/>
              <a:t>-durchreichen von später benötigten Werten, da diese sonst verloren gehen</a:t>
            </a:r>
          </a:p>
          <a:p>
            <a:r>
              <a:rPr lang="de-DE" baseline="0" dirty="0" smtClean="0"/>
              <a:t>-Hier zeigt sich auch der Vorteil des Binomialfilters: die Werte der Faltungsmaske können durch Schieberegister hergestellt werden -&gt; rattenschnell</a:t>
            </a:r>
          </a:p>
          <a:p>
            <a:r>
              <a:rPr lang="de-DE" baseline="0" dirty="0" smtClean="0"/>
              <a:t>-Latenz für jedes Bild und in jeder weiteren Verarbeitungsstufe, die Bildpunkte speichern muss</a:t>
            </a:r>
          </a:p>
          <a:p>
            <a:r>
              <a:rPr lang="de-DE" baseline="0" dirty="0" smtClean="0"/>
              <a:t>-An dieser Stelle wird auch klar, was die eigentliche Aufgabe ist: Den Algorithmus im Datenstrom abbilden durch </a:t>
            </a:r>
            <a:r>
              <a:rPr lang="de-DE" baseline="0" dirty="0" err="1" smtClean="0"/>
              <a:t>Deserialisierung</a:t>
            </a:r>
            <a:r>
              <a:rPr lang="de-DE" baseline="0" dirty="0" smtClean="0"/>
              <a:t> mit paralleler Berechnung in Pipeline-Stufen.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593E9-070B-4DF4-A1C1-E93DB743DF8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Dies wäre eine relativ</a:t>
            </a:r>
            <a:r>
              <a:rPr lang="de-DE" baseline="0" dirty="0" smtClean="0"/>
              <a:t> einfache Möglichkeit, einen Peak im Datenstrom zu finden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593E9-070B-4DF4-A1C1-E93DB743DF8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Argumentation:</a:t>
            </a:r>
          </a:p>
          <a:p>
            <a:r>
              <a:rPr lang="de-DE" dirty="0" smtClean="0"/>
              <a:t>-1. Ressourcen</a:t>
            </a:r>
            <a:r>
              <a:rPr lang="de-DE" dirty="0" smtClean="0"/>
              <a:t>:</a:t>
            </a:r>
            <a:r>
              <a:rPr lang="de-DE" baseline="0" dirty="0" smtClean="0"/>
              <a:t> Platz, Energie, </a:t>
            </a:r>
            <a:r>
              <a:rPr lang="de-DE" baseline="0" dirty="0" smtClean="0"/>
              <a:t>Rechenzeit</a:t>
            </a:r>
          </a:p>
          <a:p>
            <a:r>
              <a:rPr lang="de-DE" baseline="0" dirty="0" smtClean="0"/>
              <a:t>-2.Verbesserung der Regelung</a:t>
            </a:r>
            <a:endParaRPr lang="de-DE" baseline="0" dirty="0" smtClean="0"/>
          </a:p>
          <a:p>
            <a:r>
              <a:rPr lang="de-DE" baseline="0" dirty="0" smtClean="0"/>
              <a:t>-3.Industrierelevanz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593E9-070B-4DF4-A1C1-E93DB743DF8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Zunächst möchte ich gerne in der Einleitung den Rahmen abstecken. Danach gibt es einen kurzen Grundlagenteil</a:t>
            </a:r>
            <a:r>
              <a:rPr lang="de-DE" baseline="0" dirty="0" smtClean="0"/>
              <a:t> zur Bildverarbeitung, sowie die Vorstellung des exemplarisch gewählten Algorithmus.</a:t>
            </a:r>
          </a:p>
          <a:p>
            <a:r>
              <a:rPr lang="de-DE" baseline="0" dirty="0" smtClean="0"/>
              <a:t>Anschließend werde ich kurz </a:t>
            </a:r>
            <a:r>
              <a:rPr lang="de-DE" baseline="0" dirty="0" err="1" smtClean="0"/>
              <a:t>SoC</a:t>
            </a:r>
            <a:r>
              <a:rPr lang="de-DE" baseline="0" dirty="0" smtClean="0"/>
              <a:t> im allgemeinen vorstellen und danach auf die Implementierung des Algorithmus eingehen.</a:t>
            </a:r>
          </a:p>
          <a:p>
            <a:r>
              <a:rPr lang="de-DE" baseline="0" dirty="0" smtClean="0"/>
              <a:t>Die wichtigsten Ergebnisse werden dann nochmals zusammengefasst, bevor im Ausblick auf den weiteren Verlauf aus Projekt und Masterarbeit eingegangen wird.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593E9-070B-4DF4-A1C1-E93DB743DF8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Energieverbrauch: optimale Anfahrt,</a:t>
            </a:r>
            <a:r>
              <a:rPr lang="de-DE" baseline="0" dirty="0" smtClean="0"/>
              <a:t> optimales Bremsen </a:t>
            </a:r>
            <a:r>
              <a:rPr lang="de-DE" baseline="0" dirty="0" err="1" smtClean="0"/>
              <a:t>etc</a:t>
            </a:r>
            <a:r>
              <a:rPr lang="de-DE" baseline="0" dirty="0" smtClean="0"/>
              <a:t>…</a:t>
            </a:r>
            <a:endParaRPr lang="de-DE" dirty="0" smtClean="0"/>
          </a:p>
          <a:p>
            <a:r>
              <a:rPr lang="de-DE" dirty="0" smtClean="0"/>
              <a:t>Evaluation</a:t>
            </a:r>
            <a:r>
              <a:rPr lang="de-DE" dirty="0" smtClean="0"/>
              <a:t>:</a:t>
            </a:r>
          </a:p>
          <a:p>
            <a:r>
              <a:rPr lang="de-DE" dirty="0" smtClean="0"/>
              <a:t>-Algorithmen auf schwächen prüfen, Auswahl treffen</a:t>
            </a:r>
          </a:p>
          <a:p>
            <a:r>
              <a:rPr lang="de-DE" dirty="0" smtClean="0"/>
              <a:t>Architekturentwürfe</a:t>
            </a:r>
            <a:r>
              <a:rPr lang="de-DE" dirty="0" smtClean="0"/>
              <a:t>:</a:t>
            </a:r>
          </a:p>
          <a:p>
            <a:r>
              <a:rPr lang="de-DE" dirty="0" smtClean="0"/>
              <a:t>-</a:t>
            </a:r>
            <a:r>
              <a:rPr lang="de-DE" baseline="0" dirty="0" smtClean="0"/>
              <a:t>was funktioniert im Datenstrom, was nicht?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593E9-070B-4DF4-A1C1-E93DB743DF8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Exemplarisch an einem Algorithmus</a:t>
            </a:r>
            <a:r>
              <a:rPr lang="de-DE" baseline="0" dirty="0" smtClean="0"/>
              <a:t> die Ansätze zur Realisierung im </a:t>
            </a:r>
            <a:r>
              <a:rPr lang="de-DE" baseline="0" dirty="0" err="1" smtClean="0"/>
              <a:t>SoC</a:t>
            </a:r>
            <a:r>
              <a:rPr lang="de-DE" baseline="0" dirty="0" smtClean="0"/>
              <a:t> demonstrieren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593E9-070B-4DF4-A1C1-E93DB743DF8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-wie kommt es zu dem Thema? Übergeordnetes Projekt ansprechen</a:t>
            </a:r>
          </a:p>
          <a:p>
            <a:r>
              <a:rPr lang="de-DE" dirty="0" smtClean="0"/>
              <a:t>-Vergleich:</a:t>
            </a:r>
            <a:r>
              <a:rPr lang="de-DE" baseline="0" dirty="0" smtClean="0"/>
              <a:t> Bewertung der Fortschritte, Argument für Forschungsgelder</a:t>
            </a:r>
          </a:p>
          <a:p>
            <a:r>
              <a:rPr lang="de-DE" baseline="0" dirty="0" smtClean="0"/>
              <a:t>-Motivation: evtl. verkürztes Studium oder besser Leistung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593E9-070B-4DF4-A1C1-E93DB743DF8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e-DE" dirty="0" smtClean="0"/>
              <a:t>Wenn wir also am </a:t>
            </a:r>
            <a:r>
              <a:rPr lang="de-DE" dirty="0" err="1" smtClean="0"/>
              <a:t>CaroloCup</a:t>
            </a:r>
            <a:r>
              <a:rPr lang="de-DE" dirty="0" smtClean="0"/>
              <a:t> teilnehmen, müssen wir auch einen Blick auf die Anforderungen werfen</a:t>
            </a:r>
          </a:p>
          <a:p>
            <a:pPr>
              <a:buFontTx/>
              <a:buChar char="-"/>
            </a:pPr>
            <a:r>
              <a:rPr lang="de-DE" dirty="0" smtClean="0"/>
              <a:t>Fahrzeug soll eine nachgebildete Straße befahren</a:t>
            </a:r>
          </a:p>
          <a:p>
            <a:pPr>
              <a:buFontTx/>
              <a:buChar char="-"/>
            </a:pPr>
            <a:r>
              <a:rPr lang="de-DE" dirty="0" smtClean="0"/>
              <a:t>Auf der Straße befinden sich Hindernisse</a:t>
            </a:r>
          </a:p>
          <a:p>
            <a:pPr>
              <a:buFontTx/>
              <a:buChar char="-"/>
            </a:pPr>
            <a:r>
              <a:rPr lang="de-DE" dirty="0" smtClean="0"/>
              <a:t>Rechtsfahrgebot!</a:t>
            </a:r>
          </a:p>
          <a:p>
            <a:pPr>
              <a:buFontTx/>
              <a:buChar char="-"/>
            </a:pPr>
            <a:r>
              <a:rPr lang="de-DE" dirty="0" smtClean="0"/>
              <a:t>Energieverbrauch -&gt; ein wenig rumrechnen für optimale Anfahrts- und Bremsprofile</a:t>
            </a:r>
          </a:p>
          <a:p>
            <a:pPr>
              <a:buFontTx/>
              <a:buChar char="-"/>
            </a:pPr>
            <a:r>
              <a:rPr lang="de-DE" dirty="0" smtClean="0"/>
              <a:t>Geschwindigkeit -&gt; Regelungsmechanismen implementieren</a:t>
            </a:r>
          </a:p>
          <a:p>
            <a:pPr>
              <a:buFontTx/>
              <a:buChar char="-"/>
            </a:pPr>
            <a:r>
              <a:rPr lang="de-DE" dirty="0" smtClean="0"/>
              <a:t>Gerade hinsichtlich</a:t>
            </a:r>
            <a:r>
              <a:rPr lang="de-DE" baseline="0" dirty="0" smtClean="0"/>
              <a:t> Größe und Energieverbrauch sind die Faustplattformen SCV und </a:t>
            </a:r>
            <a:r>
              <a:rPr lang="de-DE" baseline="0" dirty="0" err="1" smtClean="0"/>
              <a:t>intelliTruck</a:t>
            </a:r>
            <a:r>
              <a:rPr lang="de-DE" baseline="0" dirty="0" smtClean="0"/>
              <a:t> ungeeignet, da dort andere Themenschwerpunkte vorherrschen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593E9-070B-4DF4-A1C1-E93DB743DF8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Dadurch ist jetzt ein Rahmen für die weitere Arbeit abgesteckt.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593E9-070B-4DF4-A1C1-E93DB743DF8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e-DE" dirty="0" smtClean="0"/>
              <a:t>Das wichtigste und drängendste Thema ist die Fahrspurerkennung, da wir sonst beim Rundkurs große Probleme bekommen.</a:t>
            </a:r>
          </a:p>
          <a:p>
            <a:pPr>
              <a:buFontTx/>
              <a:buChar char="-"/>
            </a:pPr>
            <a:r>
              <a:rPr lang="de-DE" dirty="0" smtClean="0"/>
              <a:t>Zunächst wird die vorhandene Fahrspurerkennung des </a:t>
            </a:r>
            <a:r>
              <a:rPr lang="de-DE" dirty="0" err="1" smtClean="0"/>
              <a:t>intelliTruck</a:t>
            </a:r>
            <a:r>
              <a:rPr lang="de-DE" dirty="0" smtClean="0"/>
              <a:t> untersucht.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593E9-070B-4DF4-A1C1-E93DB743DF8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-PC zu groß und zu verschwenderisch, trotz Mobile-CPU </a:t>
            </a:r>
            <a:r>
              <a:rPr lang="de-DE" dirty="0" smtClean="0">
                <a:sym typeface="Wingdings" pitchFamily="2" charset="2"/>
              </a:rPr>
              <a:t> etwa 30 Watt</a:t>
            </a:r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Wie verhält sich der Algorithmus in Kurven? </a:t>
            </a:r>
            <a:r>
              <a:rPr lang="de-DE" dirty="0" smtClean="0">
                <a:sym typeface="Wingdings" pitchFamily="2" charset="2"/>
              </a:rPr>
              <a:t> Kamerawinkel zur Straße muss niedrig sein  Verlust von Reichweite  Verlust an Geschwindigkeit</a:t>
            </a:r>
          </a:p>
          <a:p>
            <a:pPr>
              <a:buFontTx/>
              <a:buChar char="-"/>
            </a:pPr>
            <a:r>
              <a:rPr lang="de-DE" dirty="0" smtClean="0">
                <a:sym typeface="Wingdings" pitchFamily="2" charset="2"/>
              </a:rPr>
              <a:t>Wie robust ist der Algorithmus?  Sprunghaftes Verhalten, wenn ähnliche Kanten im Bild</a:t>
            </a:r>
          </a:p>
          <a:p>
            <a:pPr>
              <a:buFontTx/>
              <a:buChar char="-"/>
            </a:pPr>
            <a:r>
              <a:rPr lang="de-DE" dirty="0" smtClean="0">
                <a:sym typeface="Wingdings" pitchFamily="2" charset="2"/>
              </a:rPr>
              <a:t>Deshalb wurden für die Seminararbeit in erster Linie alternative Algorithmen gesucht und analysiert</a:t>
            </a:r>
          </a:p>
          <a:p>
            <a:pPr>
              <a:buFontTx/>
              <a:buChar char="-"/>
            </a:pPr>
            <a:r>
              <a:rPr lang="de-DE" dirty="0" smtClean="0">
                <a:sym typeface="Wingdings" pitchFamily="2" charset="2"/>
              </a:rPr>
              <a:t>Trotzdem: einfacher Algorithmus, kann Vorstufe zu den späteren Algorithmen sein</a:t>
            </a:r>
          </a:p>
          <a:p>
            <a:pPr>
              <a:buFontTx/>
              <a:buChar char="-"/>
            </a:pP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593E9-070B-4DF4-A1C1-E93DB743DF8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-Entlastung der Hauptsteuereinheit: sowieso aufgrund der einschränkenden Anforderungen in ihrer Leistung begrenzt</a:t>
            </a:r>
          </a:p>
          <a:p>
            <a:r>
              <a:rPr lang="de-DE" baseline="0" dirty="0" smtClean="0"/>
              <a:t>-Verbesserung der Regelung: mehr Messwerte erlauben feinere Anpassung, Ziel 30-60 </a:t>
            </a:r>
            <a:r>
              <a:rPr lang="de-DE" baseline="0" dirty="0" err="1" smtClean="0"/>
              <a:t>fps</a:t>
            </a:r>
            <a:r>
              <a:rPr lang="de-DE" baseline="0" dirty="0" smtClean="0"/>
              <a:t>, daher der Begriff Videoechtzeit</a:t>
            </a:r>
          </a:p>
          <a:p>
            <a:r>
              <a:rPr lang="de-DE" baseline="0" dirty="0" smtClean="0"/>
              <a:t>-Verbesserung der Energiebilanz: senken der Taktraten durch Parallelisieren von Verarbeitungsschritten</a:t>
            </a:r>
            <a:endParaRPr lang="de-DE" dirty="0" smtClean="0"/>
          </a:p>
          <a:p>
            <a:r>
              <a:rPr lang="de-DE" dirty="0" smtClean="0"/>
              <a:t>-Industrierelevanz: HW/SW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Codesign</a:t>
            </a:r>
            <a:r>
              <a:rPr lang="de-DE" baseline="0" dirty="0" smtClean="0"/>
              <a:t> ist aktuelles Thema in Embedded und Desktop Systems</a:t>
            </a:r>
            <a:endParaRPr lang="de-DE" dirty="0" smtClean="0"/>
          </a:p>
          <a:p>
            <a:r>
              <a:rPr lang="de-DE" dirty="0" smtClean="0"/>
              <a:t>    Schulungsfirma mit 1000 Teilnehmern pro Jahr nennen</a:t>
            </a:r>
          </a:p>
          <a:p>
            <a:r>
              <a:rPr lang="de-DE" dirty="0" smtClean="0"/>
              <a:t>    Auslagerung der GUI-Darstellung in Grafikkarte im Desktop-PC Bereich</a:t>
            </a:r>
          </a:p>
          <a:p>
            <a:r>
              <a:rPr lang="de-DE" dirty="0" smtClean="0"/>
              <a:t>-Soweit zu dem was wir tun wollen und warum wir es tun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593E9-070B-4DF4-A1C1-E93DB743DF8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Zunächst muss man sich darüber klar</a:t>
            </a:r>
            <a:r>
              <a:rPr lang="de-DE" baseline="0" dirty="0" smtClean="0"/>
              <a:t> werden, dass es bei der Fahrspurerkennung in der Regel keine optimalen Bedingungen gibt. Drei typische Szenarien präsentiere ich an dieser Stelle.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593E9-070B-4DF4-A1C1-E93DB743DF8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1219200" y="2143116"/>
            <a:ext cx="6858000" cy="1928825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219200" y="4500570"/>
            <a:ext cx="6858000" cy="1000132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de-DE" smtClean="0"/>
              <a:t>30.11.2007</a:t>
            </a:r>
            <a:endParaRPr lang="en-US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r>
              <a:rPr lang="de-DE" smtClean="0"/>
              <a:t>Eike Jenning - Fahrspurerkennung in Videoechtzeit mit SoC</a:t>
            </a:r>
            <a:endParaRPr lang="en-US" dirty="0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3C5079C0-67BE-48A0-B6D9-BD7E48B61E7C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21" name="Rechteck 20"/>
          <p:cNvSpPr/>
          <p:nvPr/>
        </p:nvSpPr>
        <p:spPr>
          <a:xfrm>
            <a:off x="904875" y="2071678"/>
            <a:ext cx="7315200" cy="2071702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hteck 32"/>
          <p:cNvSpPr/>
          <p:nvPr/>
        </p:nvSpPr>
        <p:spPr>
          <a:xfrm>
            <a:off x="914400" y="4429132"/>
            <a:ext cx="7315200" cy="1143008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hteck 21"/>
          <p:cNvSpPr/>
          <p:nvPr/>
        </p:nvSpPr>
        <p:spPr>
          <a:xfrm>
            <a:off x="904875" y="2071678"/>
            <a:ext cx="228600" cy="2071702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hteck 31"/>
          <p:cNvSpPr/>
          <p:nvPr/>
        </p:nvSpPr>
        <p:spPr>
          <a:xfrm>
            <a:off x="914400" y="4429132"/>
            <a:ext cx="228600" cy="1143008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Grafik 10" descr="haw_hintergrund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10653"/>
          </a:xfrm>
          <a:prstGeom prst="rect">
            <a:avLst/>
          </a:prstGeom>
        </p:spPr>
      </p:pic>
      <p:pic>
        <p:nvPicPr>
          <p:cNvPr id="12" name="Grafik 11" descr="Informatik_hintergrund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2800350" cy="1000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30.11.2007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Eike Jenning - Fahrspurerkennung in Videoechtzeit mit SoC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853129-41FA-46C6-8035-0856BED67F6B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30.11.2007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Eike Jenning - Fahrspurerkennung in Videoechtzeit mit SoC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02AD3-6EF5-4615-9885-0B33D926681F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Gleichschenkliges Dreiec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dirty="0" smtClean="0"/>
              <a:t>Titelmasterformat durch Klicken</a:t>
            </a:r>
            <a:endParaRPr kumimoji="0"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30.11.2007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00166" y="6357958"/>
            <a:ext cx="5857916" cy="35719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 smtClean="0"/>
              <a:t>Eike Jenning - Fahrspurerkennung in Videoechtzeit mit SoC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81C3E-7656-4E2A-9A01-C443431C3773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8229600" cy="4442472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r>
              <a:rPr lang="de-DE" smtClean="0"/>
              <a:t>30.11.2007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r>
              <a:rPr lang="de-DE" smtClean="0"/>
              <a:t>Eike Jenning - Fahrspurerkennung in Videoechtzeit mit SoC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16405604-ECA7-45E8-8F93-42D83400133D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30.11.2007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Eike Jenning - Fahrspurerkennung in Videoechtzeit mit SoC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76BFF-03C9-40F2-BD6E-69AA4256E87E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30.11.2007</a:t>
            </a:r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Eike Jenning - Fahrspurerkennung in Videoechtzeit mit SoC</a:t>
            </a: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B70A7-9E2F-476B-A713-34EC08CA4B8F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30.11.2007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Eike Jenning - Fahrspurerkennung in Videoechtzeit mit SoC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5C9BB0-A207-44D2-8B9B-DC59D46463FC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" name="Gleichschenkliges Dreiec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30.11.2007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Eike Jenning - Fahrspurerkennung in Videoechtzeit mit SoC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A852D-84F5-4768-A190-2D83783A29D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" name="Gerade Verbindung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Gleichschenkliges Dreiec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30.11.2007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Eike Jenning - Fahrspurerkennung in Videoechtzeit mit SoC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1E081-F5CD-493C-A363-8D422896FE84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Gleichschenkliges Dreiec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30.11.2007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Eike Jenning - Fahrspurerkennung in Videoechtzeit mit SoC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8EEDB-B53A-47A3-8B00-EC2365D1ADA7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Gleichschenkliges Dreiec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342928" y="1000108"/>
            <a:ext cx="8229600" cy="571504"/>
          </a:xfrm>
          <a:prstGeom prst="rect">
            <a:avLst/>
          </a:prstGeom>
        </p:spPr>
        <p:txBody>
          <a:bodyPr vert="horz" anchor="t" anchorCtr="0">
            <a:normAutofit/>
          </a:bodyPr>
          <a:lstStyle/>
          <a:p>
            <a:r>
              <a:rPr kumimoji="0" lang="de-DE" dirty="0" smtClean="0"/>
              <a:t>Titelmasterformat durch Klicken</a:t>
            </a:r>
            <a:endParaRPr kumimoji="0"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714488"/>
            <a:ext cx="8229600" cy="44291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dirty="0" smtClean="0"/>
              <a:t>Textmasterformate durch Klicken bearbeiten</a:t>
            </a:r>
          </a:p>
          <a:p>
            <a:pPr lvl="1" eaLnBrk="1" latinLnBrk="0" hangingPunct="1"/>
            <a:r>
              <a:rPr kumimoji="0" lang="de-DE" dirty="0" smtClean="0"/>
              <a:t>Zweite Ebene</a:t>
            </a:r>
          </a:p>
          <a:p>
            <a:pPr lvl="2" eaLnBrk="1" latinLnBrk="0" hangingPunct="1"/>
            <a:r>
              <a:rPr kumimoji="0" lang="de-DE" dirty="0" smtClean="0"/>
              <a:t>Dritte Ebene</a:t>
            </a:r>
          </a:p>
          <a:p>
            <a:pPr lvl="3" eaLnBrk="1" latinLnBrk="0" hangingPunct="1"/>
            <a:r>
              <a:rPr kumimoji="0" lang="de-DE" dirty="0" smtClean="0"/>
              <a:t>Vierte Ebene</a:t>
            </a:r>
          </a:p>
          <a:p>
            <a:pPr lvl="4" eaLnBrk="1" latinLnBrk="0" hangingPunct="1"/>
            <a:r>
              <a:rPr kumimoji="0" lang="de-DE" dirty="0" smtClean="0"/>
              <a:t>Fünfte Ebene</a:t>
            </a:r>
            <a:endParaRPr kumimoji="0" lang="en-US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7715272" y="6356350"/>
            <a:ext cx="1117452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de-DE" smtClean="0"/>
              <a:t>30.11.2007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500166" y="6286520"/>
            <a:ext cx="5786478" cy="50006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de-DE" smtClean="0"/>
              <a:t>Eike Jenning - Fahrspurerkennung in Videoechtzeit mit SoC</a:t>
            </a:r>
            <a:endParaRPr lang="en-US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744642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A9AD422-23DF-4F8F-B5FA-6CBF6D3FD1AA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28" name="Gerade Verbindung 27"/>
          <p:cNvSpPr>
            <a:spLocks noChangeShapeType="1"/>
          </p:cNvSpPr>
          <p:nvPr/>
        </p:nvSpPr>
        <p:spPr bwMode="auto">
          <a:xfrm>
            <a:off x="457200" y="621508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Gerade Verbindung 28"/>
          <p:cNvSpPr>
            <a:spLocks noChangeShapeType="1"/>
          </p:cNvSpPr>
          <p:nvPr/>
        </p:nvSpPr>
        <p:spPr bwMode="auto">
          <a:xfrm>
            <a:off x="428596" y="1500174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Gleichschenkliges Dreiec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2" name="Grafik 11" descr="haw_hintergrund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1010653"/>
          </a:xfrm>
          <a:prstGeom prst="rect">
            <a:avLst/>
          </a:prstGeom>
        </p:spPr>
      </p:pic>
      <p:pic>
        <p:nvPicPr>
          <p:cNvPr id="11" name="Grafik 10" descr="Informatik_hintergrund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2800350" cy="10001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Development\HAW-Master\intelliTruck\Fahrspurerkennung-videos\wmv\test2b_media\test2b.wmv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Fahrspurerkennung in Videoechtzeit mit </a:t>
            </a:r>
            <a:r>
              <a:rPr lang="de-DE" dirty="0" err="1" smtClean="0"/>
              <a:t>SoC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mtClean="0"/>
              <a:t>Eike Jenning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mtClean="0"/>
              <a:t>INF-M3 - Seminar/Ringvorlesung - Wintersemester 2007/2008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mtClean="0"/>
              <a:t>30. November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</a:p>
        </p:txBody>
      </p:sp>
      <p:sp>
        <p:nvSpPr>
          <p:cNvPr id="5124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30.11.2007</a:t>
            </a:r>
            <a:endParaRPr lang="en-US"/>
          </a:p>
        </p:txBody>
      </p:sp>
      <p:sp>
        <p:nvSpPr>
          <p:cNvPr id="5125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BFA6C-1F9C-44DD-BDF2-6DCD9BAED6AA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Einleitung</a:t>
            </a:r>
          </a:p>
          <a:p>
            <a:r>
              <a:rPr lang="de-DE" dirty="0" smtClean="0"/>
              <a:t>Algorithmus zur Fahrspurerkennung</a:t>
            </a:r>
            <a:endParaRPr lang="de-DE" dirty="0" smtClean="0"/>
          </a:p>
          <a:p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Fahrspurerkennung mit </a:t>
            </a:r>
            <a:r>
              <a:rPr lang="de-DE" dirty="0" err="1" smtClean="0">
                <a:solidFill>
                  <a:schemeClr val="bg1">
                    <a:lumMod val="85000"/>
                  </a:schemeClr>
                </a:solidFill>
              </a:rPr>
              <a:t>SoC</a:t>
            </a:r>
            <a:endParaRPr lang="de-DE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Zusammenfassung</a:t>
            </a:r>
          </a:p>
          <a:p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Ausblick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de-DE" smtClean="0"/>
              <a:t>Eike Jenning - Fahrspurerkennung in Videoechtzeit mit SoC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Voraussetzungen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30.11.2007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Eike Jenning - Fahrspurerkennung in Videoechtzeit mit SoC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81C3E-7656-4E2A-9A01-C443431C377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Schatten</a:t>
            </a:r>
          </a:p>
          <a:p>
            <a:r>
              <a:rPr lang="de-DE" dirty="0" smtClean="0"/>
              <a:t>Fehlende bzw. fehlerhafte Markierungen</a:t>
            </a:r>
          </a:p>
          <a:p>
            <a:r>
              <a:rPr lang="de-DE" dirty="0" smtClean="0"/>
              <a:t>Feuchtigkeit</a:t>
            </a:r>
            <a:endParaRPr lang="de-DE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000504"/>
            <a:ext cx="2815959" cy="191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4000504"/>
            <a:ext cx="2781319" cy="189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4000504"/>
            <a:ext cx="2781636" cy="18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Ablauf der Bildverarbeitung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30.11.2007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Eike Jenning - Fahrspurerkennung in Videoechtzeit mit SoC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81C3E-7656-4E2A-9A01-C443431C377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Vorverarbeitung</a:t>
            </a:r>
          </a:p>
          <a:p>
            <a:pPr lvl="1"/>
            <a:r>
              <a:rPr lang="de-DE" dirty="0" smtClean="0"/>
              <a:t>Datenreduktion durch ROI und </a:t>
            </a:r>
            <a:r>
              <a:rPr lang="de-DE" dirty="0" err="1" smtClean="0"/>
              <a:t>Resampling</a:t>
            </a:r>
            <a:endParaRPr lang="de-DE" dirty="0" smtClean="0"/>
          </a:p>
          <a:p>
            <a:pPr lvl="1"/>
            <a:r>
              <a:rPr lang="de-DE" dirty="0" smtClean="0"/>
              <a:t>Kantenextraktion (z.B. Sobel, </a:t>
            </a:r>
            <a:r>
              <a:rPr lang="de-DE" dirty="0" err="1" smtClean="0"/>
              <a:t>Prewitt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Glättung (z.B. </a:t>
            </a:r>
            <a:r>
              <a:rPr lang="de-DE" dirty="0" err="1" smtClean="0"/>
              <a:t>Gaussfilter</a:t>
            </a:r>
            <a:r>
              <a:rPr lang="de-DE" dirty="0" smtClean="0"/>
              <a:t>)</a:t>
            </a:r>
          </a:p>
          <a:p>
            <a:r>
              <a:rPr lang="de-DE" dirty="0" smtClean="0"/>
              <a:t>Merkmalsextraktion</a:t>
            </a:r>
          </a:p>
          <a:p>
            <a:r>
              <a:rPr lang="de-DE" dirty="0" smtClean="0"/>
              <a:t>Merkmalsklassifikation</a:t>
            </a:r>
          </a:p>
          <a:p>
            <a:endParaRPr lang="de-DE" dirty="0" smtClean="0"/>
          </a:p>
          <a:p>
            <a:r>
              <a:rPr lang="de-DE" dirty="0" smtClean="0">
                <a:sym typeface="Wingdings" pitchFamily="2" charset="2"/>
              </a:rPr>
              <a:t> i.d.R. hohe Rechenleistung erforderlich</a:t>
            </a:r>
            <a:endParaRPr lang="de-DE" dirty="0" smtClean="0"/>
          </a:p>
          <a:p>
            <a:pPr lvl="1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Beispiel Vorverarbeitung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30.11.2007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Eike Jenning - Fahrspurerkennung in Videoechtzeit mit SoC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81C3E-7656-4E2A-9A01-C443431C377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Glätten mit Binomialfilter</a:t>
            </a:r>
          </a:p>
          <a:p>
            <a:pPr lvl="1"/>
            <a:r>
              <a:rPr lang="de-DE" dirty="0" err="1" smtClean="0"/>
              <a:t>Gauss</a:t>
            </a:r>
            <a:r>
              <a:rPr lang="de-DE" dirty="0" smtClean="0"/>
              <a:t>-Näherung</a:t>
            </a:r>
          </a:p>
          <a:p>
            <a:pPr lvl="1"/>
            <a:r>
              <a:rPr lang="de-DE" dirty="0" smtClean="0"/>
              <a:t>3x3 Faltungsmaske</a:t>
            </a:r>
            <a:endParaRPr lang="de-DE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28" y="2214563"/>
            <a:ext cx="1500188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362342"/>
            <a:ext cx="7258143" cy="270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Peak-</a:t>
            </a:r>
            <a:r>
              <a:rPr lang="de-DE" dirty="0" err="1" smtClean="0"/>
              <a:t>finding</a:t>
            </a:r>
            <a:r>
              <a:rPr lang="de-DE" dirty="0" smtClean="0"/>
              <a:t> Algorithmus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30.11.2007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Eike Jenning - Fahrspurerkennung in Videoechtzeit mit SoC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81C3E-7656-4E2A-9A01-C443431C377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Idee: Extraktion von Maxima pro Bildzeile</a:t>
            </a:r>
          </a:p>
          <a:p>
            <a:pPr lvl="1"/>
            <a:r>
              <a:rPr lang="de-DE" dirty="0" smtClean="0"/>
              <a:t>Grundlage: Markierungseigenschaften</a:t>
            </a:r>
          </a:p>
          <a:p>
            <a:pPr lvl="2"/>
            <a:r>
              <a:rPr lang="de-DE" dirty="0" smtClean="0"/>
              <a:t>Helligkeit</a:t>
            </a:r>
          </a:p>
          <a:p>
            <a:pPr lvl="2"/>
            <a:r>
              <a:rPr lang="de-DE" dirty="0" smtClean="0"/>
              <a:t>Breite</a:t>
            </a:r>
          </a:p>
          <a:p>
            <a:pPr lvl="2"/>
            <a:r>
              <a:rPr lang="de-DE" dirty="0" smtClean="0"/>
              <a:t>Nachbarschaft</a:t>
            </a:r>
          </a:p>
          <a:p>
            <a:endParaRPr lang="de-DE" dirty="0" smtClean="0">
              <a:sym typeface="Wingdings" pitchFamily="2" charset="2"/>
            </a:endParaRPr>
          </a:p>
          <a:p>
            <a:pPr lvl="1"/>
            <a:r>
              <a:rPr lang="de-DE" dirty="0" smtClean="0">
                <a:sym typeface="Wingdings" pitchFamily="2" charset="2"/>
              </a:rPr>
              <a:t> Maxima müssen Anforderungen bezüglich Höhe und Breite erfüllen</a:t>
            </a:r>
            <a:endParaRPr lang="de-D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Extraktion von Maxima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30.11.2007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Eike Jenning - Fahrspurerkennung in Videoechtzeit mit SoC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81C3E-7656-4E2A-9A01-C443431C377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Peak ohne Welle</a:t>
            </a:r>
          </a:p>
          <a:p>
            <a:r>
              <a:rPr lang="de-DE" dirty="0" smtClean="0"/>
              <a:t>Glättung wichtig</a:t>
            </a:r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512"/>
            <a:ext cx="7037452" cy="300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Auswerten der Maxima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30.11.2007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Eike Jenning - Fahrspurerkennung in Videoechtzeit mit SoC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81C3E-7656-4E2A-9A01-C443431C377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Bilden von </a:t>
            </a:r>
            <a:r>
              <a:rPr lang="de-DE" dirty="0" smtClean="0"/>
              <a:t>Geraden im </a:t>
            </a:r>
            <a:r>
              <a:rPr lang="de-DE" dirty="0" smtClean="0"/>
              <a:t>Peak-Point-Image</a:t>
            </a:r>
          </a:p>
          <a:p>
            <a:pPr lvl="1"/>
            <a:r>
              <a:rPr lang="de-DE" dirty="0" smtClean="0"/>
              <a:t>kleinste Fehlerquadrat-Methode</a:t>
            </a:r>
          </a:p>
          <a:p>
            <a:r>
              <a:rPr lang="de-DE" dirty="0" smtClean="0"/>
              <a:t>Zusammenfügen der </a:t>
            </a:r>
            <a:r>
              <a:rPr lang="de-DE" dirty="0" smtClean="0"/>
              <a:t>Geraden</a:t>
            </a:r>
            <a:endParaRPr lang="de-DE" dirty="0" smtClean="0"/>
          </a:p>
          <a:p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9993" y="4000504"/>
            <a:ext cx="3061163" cy="13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071942"/>
            <a:ext cx="1895810" cy="157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5" y="4000504"/>
            <a:ext cx="2140167" cy="157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feil nach rechts 9"/>
          <p:cNvSpPr/>
          <p:nvPr/>
        </p:nvSpPr>
        <p:spPr>
          <a:xfrm>
            <a:off x="2714612" y="4495702"/>
            <a:ext cx="457381" cy="4334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rechts 10"/>
          <p:cNvSpPr/>
          <p:nvPr/>
        </p:nvSpPr>
        <p:spPr>
          <a:xfrm>
            <a:off x="5543379" y="4500570"/>
            <a:ext cx="457381" cy="4334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Ergebnis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30.11.2007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Eike Jenning - Fahrspurerkennung in Videoechtzeit mit SoC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81C3E-7656-4E2A-9A01-C443431C377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Robustheit wird nicht angegeben</a:t>
            </a:r>
          </a:p>
          <a:p>
            <a:r>
              <a:rPr lang="de-DE" dirty="0" smtClean="0"/>
              <a:t>Geschwindigkeit: 15ms bei 1,8GHz</a:t>
            </a:r>
          </a:p>
          <a:p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357430"/>
            <a:ext cx="2298921" cy="169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285992"/>
            <a:ext cx="2357454" cy="179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feil nach rechts 8"/>
          <p:cNvSpPr/>
          <p:nvPr/>
        </p:nvSpPr>
        <p:spPr>
          <a:xfrm>
            <a:off x="4214810" y="3071810"/>
            <a:ext cx="42862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</a:p>
        </p:txBody>
      </p:sp>
      <p:sp>
        <p:nvSpPr>
          <p:cNvPr id="5124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30.11.2007</a:t>
            </a:r>
            <a:endParaRPr lang="en-US"/>
          </a:p>
        </p:txBody>
      </p:sp>
      <p:sp>
        <p:nvSpPr>
          <p:cNvPr id="5125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BFA6C-1F9C-44DD-BDF2-6DCD9BAED6AA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Einleitung</a:t>
            </a:r>
          </a:p>
          <a:p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Algorithmus zur Fahrspurerkennung</a:t>
            </a:r>
            <a:endParaRPr lang="de-DE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de-DE" dirty="0" smtClean="0"/>
              <a:t>Fahrspurerkennung mit </a:t>
            </a:r>
            <a:r>
              <a:rPr lang="de-DE" dirty="0" err="1" smtClean="0"/>
              <a:t>SoC</a:t>
            </a:r>
            <a:endParaRPr lang="de-DE" dirty="0" smtClean="0"/>
          </a:p>
          <a:p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Zusammenfassung</a:t>
            </a:r>
          </a:p>
          <a:p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Ausblick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de-DE" smtClean="0"/>
              <a:t>Eike Jenning - Fahrspurerkennung in Videoechtzeit mit SoC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Modulbasierte Architektur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30.11.2007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Eike Jenning - Fahrspurerkennung in Videoechtzeit mit SoC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81C3E-7656-4E2A-9A01-C443431C377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857364"/>
            <a:ext cx="8599110" cy="392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</a:p>
        </p:txBody>
      </p:sp>
      <p:sp>
        <p:nvSpPr>
          <p:cNvPr id="5124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30.11.2007</a:t>
            </a:r>
            <a:endParaRPr lang="en-US"/>
          </a:p>
        </p:txBody>
      </p:sp>
      <p:sp>
        <p:nvSpPr>
          <p:cNvPr id="5125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BFA6C-1F9C-44DD-BDF2-6DCD9BAED6AA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Einleitung</a:t>
            </a:r>
          </a:p>
          <a:p>
            <a:r>
              <a:rPr lang="de-DE" dirty="0" smtClean="0"/>
              <a:t>Algorithmus zur Fahrspurerkennung</a:t>
            </a:r>
            <a:endParaRPr lang="de-DE" dirty="0" smtClean="0"/>
          </a:p>
          <a:p>
            <a:r>
              <a:rPr lang="de-DE" dirty="0" smtClean="0"/>
              <a:t>Fahrspurerkennung mit </a:t>
            </a:r>
            <a:r>
              <a:rPr lang="de-DE" dirty="0" err="1" smtClean="0"/>
              <a:t>SoC</a:t>
            </a:r>
            <a:endParaRPr lang="de-DE" dirty="0" smtClean="0"/>
          </a:p>
          <a:p>
            <a:r>
              <a:rPr lang="de-DE" dirty="0" smtClean="0"/>
              <a:t>Zusammenfassung</a:t>
            </a:r>
          </a:p>
          <a:p>
            <a:r>
              <a:rPr lang="de-DE" dirty="0" smtClean="0"/>
              <a:t>Ausblick</a:t>
            </a:r>
            <a:endParaRPr lang="en-US" dirty="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de-DE" smtClean="0"/>
              <a:t>Eike Jenning - Fahrspurerkennung in Videoechtzeit mit SoC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Herausforderung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30.11.2007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Eike Jenning - Fahrspurerkennung in Videoechtzeit mit SoC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81C3E-7656-4E2A-9A01-C443431C377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Externen Speicherzugriff vermeiden</a:t>
            </a:r>
          </a:p>
          <a:p>
            <a:pPr lvl="1"/>
            <a:r>
              <a:rPr lang="de-DE" dirty="0" smtClean="0"/>
              <a:t>Bildgröße: 1280x1024x8bit ≈ 1,3MB</a:t>
            </a:r>
          </a:p>
          <a:p>
            <a:pPr lvl="1"/>
            <a:r>
              <a:rPr lang="de-DE" dirty="0" smtClean="0">
                <a:sym typeface="Wingdings" pitchFamily="2" charset="2"/>
              </a:rPr>
              <a:t>Speicherung von wenigen Bildzeilen im FPGA</a:t>
            </a:r>
          </a:p>
          <a:p>
            <a:pPr lvl="1"/>
            <a:r>
              <a:rPr lang="de-DE" dirty="0" smtClean="0"/>
              <a:t>Algorithmen im Datenstrom</a:t>
            </a:r>
          </a:p>
          <a:p>
            <a:pPr lvl="1"/>
            <a:r>
              <a:rPr lang="de-DE" dirty="0" smtClean="0"/>
              <a:t>Parallele </a:t>
            </a:r>
            <a:r>
              <a:rPr lang="de-DE" dirty="0" err="1" smtClean="0"/>
              <a:t>OnChip</a:t>
            </a:r>
            <a:r>
              <a:rPr lang="de-DE" dirty="0" smtClean="0"/>
              <a:t>-Speicherung extrahierter Merkmale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Anwendung: 3x3 Faltungsmaske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30.11.2007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Eike Jenning - Fahrspurerkennung in Videoechtzeit mit SoC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81C3E-7656-4E2A-9A01-C443431C377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 descr="Deserialisierer 3x3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4685" y="1577167"/>
            <a:ext cx="7352091" cy="449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Anwendung: 3x3 Faltungsmaske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30.11.2007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Eike Jenning - Fahrspurerkennung in Videoechtzeit mit SoC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81C3E-7656-4E2A-9A01-C443431C377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" name="Grafik 7" descr="Deserialisierer 3x3_2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571612"/>
            <a:ext cx="7355585" cy="451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Berechnung in Pipeline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30.11.2007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Eike Jenning - Fahrspurerkennung in Videoechtzeit mit SoC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81C3E-7656-4E2A-9A01-C443431C377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540212"/>
            <a:ext cx="6143668" cy="465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Peak-</a:t>
            </a:r>
            <a:r>
              <a:rPr lang="de-DE" dirty="0" err="1" smtClean="0"/>
              <a:t>finding</a:t>
            </a:r>
            <a:r>
              <a:rPr lang="de-DE" dirty="0" smtClean="0"/>
              <a:t> im Datenstrom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30.11.2007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Eike Jenning - Fahrspurerkennung in Videoechtzeit mit SoC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81C3E-7656-4E2A-9A01-C443431C377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Definition einer 1-dimensionalen Maske</a:t>
            </a:r>
          </a:p>
          <a:p>
            <a:pPr lvl="1"/>
            <a:r>
              <a:rPr lang="de-DE" dirty="0" smtClean="0"/>
              <a:t>Breite und Höhe durch </a:t>
            </a:r>
            <a:r>
              <a:rPr lang="de-DE" dirty="0" err="1" smtClean="0"/>
              <a:t>Maximaspezifikation</a:t>
            </a:r>
            <a:endParaRPr lang="de-DE" dirty="0" smtClean="0"/>
          </a:p>
          <a:p>
            <a:pPr lvl="1"/>
            <a:r>
              <a:rPr lang="de-DE" dirty="0" smtClean="0"/>
              <a:t>Zustandsautomat kontrolliert Pixelverlauf</a:t>
            </a:r>
          </a:p>
          <a:p>
            <a:pPr lvl="2"/>
            <a:endParaRPr lang="de-DE" dirty="0" smtClean="0"/>
          </a:p>
          <a:p>
            <a:pPr lvl="2"/>
            <a:endParaRPr lang="de-DE" dirty="0" smtClean="0"/>
          </a:p>
          <a:p>
            <a:pPr lvl="2"/>
            <a:endParaRPr lang="de-DE" dirty="0" smtClean="0"/>
          </a:p>
          <a:p>
            <a:pPr lvl="2"/>
            <a:endParaRPr lang="de-DE" dirty="0" smtClean="0"/>
          </a:p>
          <a:p>
            <a:pPr lvl="1"/>
            <a:endParaRPr lang="de-DE" dirty="0" smtClean="0">
              <a:sym typeface="Wingdings" pitchFamily="2" charset="2"/>
            </a:endParaRPr>
          </a:p>
          <a:p>
            <a:pPr lvl="1"/>
            <a:endParaRPr lang="de-DE" dirty="0" smtClean="0">
              <a:sym typeface="Wingdings" pitchFamily="2" charset="2"/>
            </a:endParaRPr>
          </a:p>
          <a:p>
            <a:pPr lvl="1"/>
            <a:r>
              <a:rPr lang="de-DE" dirty="0" smtClean="0">
                <a:sym typeface="Wingdings" pitchFamily="2" charset="2"/>
              </a:rPr>
              <a:t></a:t>
            </a:r>
            <a:r>
              <a:rPr lang="de-DE" dirty="0" smtClean="0"/>
              <a:t>Information über Pixel 3 in nächste Verarbeitungsstufe</a:t>
            </a:r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934161"/>
            <a:ext cx="2428892" cy="228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094" y="3571876"/>
            <a:ext cx="4016658" cy="116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feil nach links 8"/>
          <p:cNvSpPr/>
          <p:nvPr/>
        </p:nvSpPr>
        <p:spPr>
          <a:xfrm>
            <a:off x="5286380" y="3786190"/>
            <a:ext cx="571504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</a:p>
        </p:txBody>
      </p:sp>
      <p:sp>
        <p:nvSpPr>
          <p:cNvPr id="5124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30.11.2007</a:t>
            </a:r>
            <a:endParaRPr lang="en-US"/>
          </a:p>
        </p:txBody>
      </p:sp>
      <p:sp>
        <p:nvSpPr>
          <p:cNvPr id="5125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BFA6C-1F9C-44DD-BDF2-6DCD9BAED6AA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Einleitung</a:t>
            </a:r>
          </a:p>
          <a:p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Algorithmus zur Fahrspurerkennung</a:t>
            </a:r>
            <a:endParaRPr lang="de-DE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Fahrspurerkennung mit </a:t>
            </a:r>
            <a:r>
              <a:rPr lang="de-DE" dirty="0" err="1" smtClean="0">
                <a:solidFill>
                  <a:schemeClr val="bg1">
                    <a:lumMod val="85000"/>
                  </a:schemeClr>
                </a:solidFill>
              </a:rPr>
              <a:t>SoC</a:t>
            </a:r>
            <a:endParaRPr lang="de-DE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de-DE" dirty="0" smtClean="0"/>
              <a:t>Zusammenfassung</a:t>
            </a:r>
          </a:p>
          <a:p>
            <a:r>
              <a:rPr lang="de-DE" dirty="0" smtClean="0"/>
              <a:t>Ausblick</a:t>
            </a:r>
            <a:endParaRPr lang="en-US" dirty="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de-DE" smtClean="0"/>
              <a:t>Eike Jenning - Fahrspurerkennung in Videoechtzeit mit SoC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Zusammenfassung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30.11.2007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Eike Jenning - Fahrspurerkennung in Videoechtzeit mit SoC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81C3E-7656-4E2A-9A01-C443431C377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Rahmen: </a:t>
            </a:r>
            <a:r>
              <a:rPr lang="de-DE" dirty="0" smtClean="0"/>
              <a:t>Teilnahme am </a:t>
            </a:r>
            <a:r>
              <a:rPr lang="de-DE" dirty="0" err="1" smtClean="0"/>
              <a:t>CaroloCup</a:t>
            </a:r>
            <a:endParaRPr lang="de-DE" dirty="0" smtClean="0"/>
          </a:p>
          <a:p>
            <a:r>
              <a:rPr lang="de-DE" dirty="0" smtClean="0"/>
              <a:t>Argumentation für </a:t>
            </a:r>
            <a:r>
              <a:rPr lang="de-DE" dirty="0" err="1" smtClean="0"/>
              <a:t>SoC</a:t>
            </a:r>
            <a:endParaRPr lang="de-DE" dirty="0" smtClean="0"/>
          </a:p>
          <a:p>
            <a:r>
              <a:rPr lang="de-DE" dirty="0" smtClean="0"/>
              <a:t>Fahrspurerkennung durch Peak-</a:t>
            </a:r>
            <a:r>
              <a:rPr lang="de-DE" dirty="0" err="1" smtClean="0"/>
              <a:t>finding</a:t>
            </a:r>
            <a:endParaRPr lang="de-DE" dirty="0" smtClean="0"/>
          </a:p>
          <a:p>
            <a:r>
              <a:rPr lang="de-DE" dirty="0" smtClean="0"/>
              <a:t>Algorithmen im Datenstrom</a:t>
            </a:r>
          </a:p>
          <a:p>
            <a:pPr lvl="1"/>
            <a:r>
              <a:rPr lang="de-DE" dirty="0" err="1" smtClean="0"/>
              <a:t>Deserialisierung</a:t>
            </a:r>
            <a:endParaRPr lang="de-DE" dirty="0" smtClean="0"/>
          </a:p>
          <a:p>
            <a:pPr lvl="1"/>
            <a:r>
              <a:rPr lang="de-DE" dirty="0" smtClean="0"/>
              <a:t>Parallele Berechnung</a:t>
            </a:r>
          </a:p>
          <a:p>
            <a:pPr lvl="1"/>
            <a:r>
              <a:rPr lang="de-DE" dirty="0" err="1" smtClean="0"/>
              <a:t>Pipelining</a:t>
            </a:r>
            <a:endParaRPr lang="de-DE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Ausblick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30.11.2007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Eike Jenning - Fahrspurerkennung in Videoechtzeit mit SoC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81C3E-7656-4E2A-9A01-C443431C377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Projekt: Fahrzeugplattform aufbauen</a:t>
            </a:r>
          </a:p>
          <a:p>
            <a:pPr lvl="1"/>
            <a:r>
              <a:rPr lang="de-DE" dirty="0" err="1" smtClean="0"/>
              <a:t>Sensorik</a:t>
            </a:r>
            <a:endParaRPr lang="de-DE" dirty="0" smtClean="0"/>
          </a:p>
          <a:p>
            <a:pPr lvl="1"/>
            <a:r>
              <a:rPr lang="de-DE" dirty="0" smtClean="0"/>
              <a:t>Kommunikation</a:t>
            </a:r>
            <a:endParaRPr lang="de-DE" dirty="0" smtClean="0"/>
          </a:p>
          <a:p>
            <a:pPr lvl="1"/>
            <a:r>
              <a:rPr lang="de-DE" dirty="0" smtClean="0"/>
              <a:t>Energieverbrauch</a:t>
            </a:r>
          </a:p>
          <a:p>
            <a:r>
              <a:rPr lang="de-DE" dirty="0" smtClean="0"/>
              <a:t>Masterarbeit: </a:t>
            </a:r>
          </a:p>
          <a:p>
            <a:pPr lvl="1"/>
            <a:r>
              <a:rPr lang="de-DE" dirty="0" smtClean="0"/>
              <a:t>Algorithmus-Evaluation in Software</a:t>
            </a:r>
          </a:p>
          <a:p>
            <a:pPr lvl="1"/>
            <a:r>
              <a:rPr lang="de-DE" dirty="0" smtClean="0"/>
              <a:t>Architekturentwürfe für Hardware-Modellierung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Literatur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30.11.2007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Eike Jenning - Fahrspurerkennung in Videoechtzeit mit SoC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81C3E-7656-4E2A-9A01-C443431C377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S.Huang</a:t>
            </a:r>
            <a:r>
              <a:rPr lang="de-DE" dirty="0" smtClean="0"/>
              <a:t>, </a:t>
            </a:r>
            <a:r>
              <a:rPr lang="de-DE" dirty="0" err="1" smtClean="0"/>
              <a:t>C.Chen</a:t>
            </a:r>
            <a:r>
              <a:rPr lang="de-DE" dirty="0" smtClean="0"/>
              <a:t>, </a:t>
            </a:r>
            <a:r>
              <a:rPr lang="de-DE" dirty="0" err="1" smtClean="0"/>
              <a:t>P.Hsiao</a:t>
            </a:r>
            <a:r>
              <a:rPr lang="de-DE" dirty="0" smtClean="0"/>
              <a:t>, </a:t>
            </a:r>
            <a:r>
              <a:rPr lang="de-DE" dirty="0" err="1" smtClean="0"/>
              <a:t>L.Fu</a:t>
            </a:r>
            <a:r>
              <a:rPr lang="de-DE" dirty="0" smtClean="0"/>
              <a:t>: </a:t>
            </a:r>
            <a:r>
              <a:rPr lang="de-DE" sz="2000" dirty="0" smtClean="0"/>
              <a:t>On-</a:t>
            </a:r>
            <a:r>
              <a:rPr lang="de-DE" sz="2000" dirty="0" err="1" smtClean="0"/>
              <a:t>board</a:t>
            </a:r>
            <a:r>
              <a:rPr lang="de-DE" sz="2000" dirty="0" smtClean="0"/>
              <a:t> Vision System </a:t>
            </a:r>
            <a:r>
              <a:rPr lang="de-DE" sz="2000" dirty="0" err="1" smtClean="0"/>
              <a:t>for</a:t>
            </a:r>
            <a:r>
              <a:rPr lang="de-DE" sz="2000" dirty="0" smtClean="0"/>
              <a:t> Lane Recognition…, IEEE 2004</a:t>
            </a:r>
          </a:p>
          <a:p>
            <a:r>
              <a:rPr lang="de-DE" dirty="0" err="1" smtClean="0"/>
              <a:t>P.Hsiao</a:t>
            </a:r>
            <a:r>
              <a:rPr lang="de-DE" dirty="0" smtClean="0"/>
              <a:t>, </a:t>
            </a:r>
            <a:r>
              <a:rPr lang="de-DE" dirty="0" err="1" smtClean="0"/>
              <a:t>H.Cheng</a:t>
            </a:r>
            <a:r>
              <a:rPr lang="de-DE" dirty="0" smtClean="0"/>
              <a:t>, </a:t>
            </a:r>
            <a:r>
              <a:rPr lang="de-DE" dirty="0" err="1" smtClean="0"/>
              <a:t>C.Yeh</a:t>
            </a:r>
            <a:r>
              <a:rPr lang="de-DE" dirty="0" smtClean="0"/>
              <a:t>, </a:t>
            </a:r>
            <a:r>
              <a:rPr lang="de-DE" dirty="0" err="1" smtClean="0"/>
              <a:t>L.Fu</a:t>
            </a:r>
            <a:r>
              <a:rPr lang="de-DE" dirty="0" smtClean="0"/>
              <a:t>: </a:t>
            </a:r>
            <a:r>
              <a:rPr lang="de-DE" sz="2000" dirty="0" smtClean="0"/>
              <a:t>Automobile Lane </a:t>
            </a:r>
            <a:r>
              <a:rPr lang="de-DE" sz="2000" dirty="0" err="1" smtClean="0"/>
              <a:t>Detection</a:t>
            </a:r>
            <a:r>
              <a:rPr lang="de-DE" sz="2000" dirty="0" smtClean="0"/>
              <a:t> System-on-Chip…, IEEE 2005</a:t>
            </a:r>
          </a:p>
          <a:p>
            <a:r>
              <a:rPr lang="de-DE" dirty="0" err="1" smtClean="0"/>
              <a:t>L.Zhang</a:t>
            </a:r>
            <a:r>
              <a:rPr lang="de-DE" dirty="0" smtClean="0"/>
              <a:t>:</a:t>
            </a:r>
            <a:r>
              <a:rPr lang="en-GB" sz="2000" dirty="0" smtClean="0"/>
              <a:t>FPGA based CCD Camera with Bayer Filter </a:t>
            </a:r>
            <a:br>
              <a:rPr lang="en-GB" sz="2000" dirty="0" smtClean="0"/>
            </a:br>
            <a:r>
              <a:rPr lang="en-GB" sz="2000" dirty="0" smtClean="0"/>
              <a:t>Interpolation, 2006</a:t>
            </a:r>
            <a:endParaRPr lang="de-DE" sz="2000" dirty="0" smtClean="0"/>
          </a:p>
          <a:p>
            <a:r>
              <a:rPr lang="de-DE" dirty="0" err="1" smtClean="0"/>
              <a:t>I.Birnbaum</a:t>
            </a:r>
            <a:r>
              <a:rPr lang="de-DE" dirty="0" smtClean="0"/>
              <a:t>: </a:t>
            </a:r>
            <a:r>
              <a:rPr lang="de-DE" sz="2000" dirty="0" smtClean="0"/>
              <a:t>Erweiterung eines FPGA-basierten CCD-Kamera-Prototypen mit Steuerungs-und Bildverarbeitungsmodulen, 2007 </a:t>
            </a:r>
          </a:p>
          <a:p>
            <a:r>
              <a:rPr lang="de-DE" dirty="0" err="1" smtClean="0"/>
              <a:t>F.Paulo</a:t>
            </a:r>
            <a:r>
              <a:rPr lang="de-DE" dirty="0" smtClean="0"/>
              <a:t>: </a:t>
            </a:r>
            <a:r>
              <a:rPr lang="de-DE" sz="2000" dirty="0" smtClean="0"/>
              <a:t>Bildvorverarbeitungsmodule für eine FPGA-basierte CCD-Kamera mit Optimierung einer 700 </a:t>
            </a:r>
            <a:r>
              <a:rPr lang="de-DE" sz="2000" dirty="0" err="1" smtClean="0"/>
              <a:t>MBit</a:t>
            </a:r>
            <a:r>
              <a:rPr lang="de-DE" sz="2000" dirty="0" smtClean="0"/>
              <a:t> Schnittstelle, 2007</a:t>
            </a:r>
          </a:p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Fahrspurerkennung in Videoechtzeit mit </a:t>
            </a:r>
            <a:r>
              <a:rPr lang="de-DE" dirty="0" err="1" smtClean="0"/>
              <a:t>SoC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mtClean="0"/>
              <a:t>Eike Jenning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mtClean="0"/>
              <a:t>INF-M3 - Seminar/Ringvorlesung - Wintersemester 2007/2008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mtClean="0"/>
              <a:t>30. November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</a:p>
        </p:txBody>
      </p:sp>
      <p:sp>
        <p:nvSpPr>
          <p:cNvPr id="5124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30.11.2007</a:t>
            </a:r>
            <a:endParaRPr lang="en-US"/>
          </a:p>
        </p:txBody>
      </p:sp>
      <p:sp>
        <p:nvSpPr>
          <p:cNvPr id="5125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BFA6C-1F9C-44DD-BDF2-6DCD9BAED6AA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Einleitung</a:t>
            </a:r>
          </a:p>
          <a:p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Algorithmus zur Fahrspurerkennung</a:t>
            </a:r>
            <a:endParaRPr lang="de-DE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Fahrspurerkennung mit </a:t>
            </a:r>
            <a:r>
              <a:rPr lang="de-DE" dirty="0" err="1" smtClean="0">
                <a:solidFill>
                  <a:schemeClr val="bg1">
                    <a:lumMod val="85000"/>
                  </a:schemeClr>
                </a:solidFill>
              </a:rPr>
              <a:t>SoC</a:t>
            </a:r>
            <a:endParaRPr lang="de-DE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Zusammenfassung</a:t>
            </a:r>
          </a:p>
          <a:p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Ausblick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de-DE" smtClean="0"/>
              <a:t>Eike Jenning - Fahrspurerkennung in Videoechtzeit mit SoC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Glossar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30.11.2007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Eike Jenning - Fahrspurerkennung in Videoechtzeit mit SoC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81C3E-7656-4E2A-9A01-C443431C377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FPGA – Field </a:t>
            </a:r>
            <a:r>
              <a:rPr lang="de-DE" dirty="0" err="1" smtClean="0"/>
              <a:t>Programmable</a:t>
            </a:r>
            <a:r>
              <a:rPr lang="de-DE" dirty="0" smtClean="0"/>
              <a:t> </a:t>
            </a:r>
            <a:r>
              <a:rPr lang="de-DE" dirty="0" err="1" smtClean="0"/>
              <a:t>Grid</a:t>
            </a:r>
            <a:r>
              <a:rPr lang="de-DE" dirty="0" smtClean="0"/>
              <a:t> Array</a:t>
            </a:r>
          </a:p>
          <a:p>
            <a:pPr lvl="1"/>
            <a:r>
              <a:rPr lang="de-DE" dirty="0" smtClean="0"/>
              <a:t>Vielseitiger Hardwarebaustein aus Logikgattern</a:t>
            </a:r>
          </a:p>
          <a:p>
            <a:r>
              <a:rPr lang="de-DE" dirty="0" smtClean="0"/>
              <a:t>ROI – Region </a:t>
            </a:r>
            <a:r>
              <a:rPr lang="de-DE" dirty="0" err="1" smtClean="0"/>
              <a:t>of</a:t>
            </a:r>
            <a:r>
              <a:rPr lang="de-DE" dirty="0" smtClean="0"/>
              <a:t> Interest</a:t>
            </a:r>
          </a:p>
          <a:p>
            <a:pPr lvl="1"/>
            <a:r>
              <a:rPr lang="de-DE" dirty="0" smtClean="0"/>
              <a:t>Bildausschnitt mit den wesentlichen Informationen</a:t>
            </a:r>
          </a:p>
          <a:p>
            <a:r>
              <a:rPr lang="de-DE" dirty="0" smtClean="0"/>
              <a:t>SCV – Sensor </a:t>
            </a:r>
            <a:r>
              <a:rPr lang="de-DE" dirty="0" err="1" smtClean="0"/>
              <a:t>Controlled</a:t>
            </a:r>
            <a:r>
              <a:rPr lang="de-DE" dirty="0" smtClean="0"/>
              <a:t> </a:t>
            </a:r>
            <a:r>
              <a:rPr lang="de-DE" dirty="0" err="1" smtClean="0"/>
              <a:t>Vehicle</a:t>
            </a:r>
            <a:endParaRPr lang="de-DE" dirty="0" smtClean="0"/>
          </a:p>
          <a:p>
            <a:pPr lvl="1"/>
            <a:r>
              <a:rPr lang="de-DE" dirty="0" smtClean="0"/>
              <a:t>Faust-Plattform zur Erforschung von zeitgesteuerten Systemen </a:t>
            </a:r>
            <a:r>
              <a:rPr lang="de-DE" smtClean="0"/>
              <a:t>und Fahrassistenten</a:t>
            </a:r>
          </a:p>
          <a:p>
            <a:r>
              <a:rPr lang="de-DE" dirty="0" err="1" smtClean="0"/>
              <a:t>SoC</a:t>
            </a:r>
            <a:r>
              <a:rPr lang="de-DE" dirty="0" smtClean="0"/>
              <a:t> – System on Chip</a:t>
            </a:r>
          </a:p>
          <a:p>
            <a:pPr lvl="1"/>
            <a:r>
              <a:rPr lang="de-DE" dirty="0" smtClean="0"/>
              <a:t>Hardwarebaustein mit verschiedenen logischen Modulen</a:t>
            </a:r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Motivation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30.11.2007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Eike Jenning - Fahrspurerkennung in Videoechtzeit mit SoC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81C3E-7656-4E2A-9A01-C443431C377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 smtClean="0"/>
              <a:t>Teilnahme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HAW am </a:t>
            </a:r>
            <a:r>
              <a:rPr lang="en-US" dirty="0" err="1" smtClean="0"/>
              <a:t>CaroloCup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err="1" smtClean="0"/>
              <a:t>Jährlicher</a:t>
            </a:r>
            <a:r>
              <a:rPr lang="en-US" dirty="0" smtClean="0"/>
              <a:t> </a:t>
            </a:r>
            <a:r>
              <a:rPr lang="en-US" dirty="0" err="1" smtClean="0"/>
              <a:t>Wettbewerb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autonome</a:t>
            </a:r>
            <a:r>
              <a:rPr lang="en-US" dirty="0" smtClean="0"/>
              <a:t> </a:t>
            </a:r>
            <a:r>
              <a:rPr lang="en-US" dirty="0" err="1" smtClean="0"/>
              <a:t>Fahrzeuge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err="1" smtClean="0"/>
              <a:t>Vergleich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anderen</a:t>
            </a:r>
            <a:r>
              <a:rPr lang="en-US" dirty="0" smtClean="0"/>
              <a:t> </a:t>
            </a:r>
            <a:r>
              <a:rPr lang="en-US" dirty="0" err="1" smtClean="0"/>
              <a:t>Teilnehmern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err="1" smtClean="0"/>
              <a:t>Industriekontakt</a:t>
            </a: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err="1" smtClean="0"/>
              <a:t>Wettbewerbscharakter</a:t>
            </a:r>
            <a:r>
              <a:rPr lang="en-US" dirty="0" smtClean="0"/>
              <a:t> </a:t>
            </a:r>
            <a:r>
              <a:rPr lang="en-US" dirty="0" err="1" smtClean="0"/>
              <a:t>soll</a:t>
            </a:r>
            <a:r>
              <a:rPr lang="en-US" dirty="0" smtClean="0"/>
              <a:t> </a:t>
            </a:r>
            <a:r>
              <a:rPr lang="en-US" dirty="0" err="1" smtClean="0"/>
              <a:t>Studenten</a:t>
            </a:r>
            <a:r>
              <a:rPr lang="en-US" dirty="0" smtClean="0"/>
              <a:t> </a:t>
            </a:r>
            <a:r>
              <a:rPr lang="en-US" dirty="0" err="1" smtClean="0"/>
              <a:t>motivieren</a:t>
            </a:r>
            <a:endParaRPr lang="en-US" dirty="0" smtClean="0"/>
          </a:p>
          <a:p>
            <a:endParaRPr lang="de-DE" dirty="0"/>
          </a:p>
        </p:txBody>
      </p:sp>
      <p:pic>
        <p:nvPicPr>
          <p:cNvPr id="7" name="Grafik 6" descr="RTEmagicC_bosch.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3429000"/>
            <a:ext cx="1295400" cy="292100"/>
          </a:xfrm>
          <a:prstGeom prst="rect">
            <a:avLst/>
          </a:prstGeom>
        </p:spPr>
      </p:pic>
      <p:pic>
        <p:nvPicPr>
          <p:cNvPr id="8" name="Grafik 7" descr="RTEmagicC_conti_01.jp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3504440"/>
            <a:ext cx="1280160" cy="210312"/>
          </a:xfrm>
          <a:prstGeom prst="rect">
            <a:avLst/>
          </a:prstGeom>
        </p:spPr>
      </p:pic>
      <p:pic>
        <p:nvPicPr>
          <p:cNvPr id="9" name="Grafik 8" descr="RTEmagicC_IAV_Logo.jp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108" y="3357562"/>
            <a:ext cx="1170432" cy="365760"/>
          </a:xfrm>
          <a:prstGeom prst="rect">
            <a:avLst/>
          </a:prstGeom>
        </p:spPr>
      </p:pic>
      <p:pic>
        <p:nvPicPr>
          <p:cNvPr id="10" name="Grafik 9" descr="RTEmagicC_VW3D_4CL.jp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2976" y="3357562"/>
            <a:ext cx="484632" cy="484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Anforderungen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30.11.2007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Eike Jenning - Fahrspurerkennung in Videoechtzeit mit SoC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81C3E-7656-4E2A-9A01-C443431C377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Fahrspurerkennung</a:t>
            </a:r>
          </a:p>
          <a:p>
            <a:r>
              <a:rPr lang="de-DE" dirty="0" smtClean="0"/>
              <a:t>Hinderniserkennung</a:t>
            </a:r>
          </a:p>
          <a:p>
            <a:r>
              <a:rPr lang="de-DE" dirty="0" smtClean="0"/>
              <a:t>Paralleles Einparken</a:t>
            </a:r>
          </a:p>
          <a:p>
            <a:r>
              <a:rPr lang="de-DE" dirty="0" smtClean="0"/>
              <a:t>Modellmaßstab 1:10</a:t>
            </a:r>
          </a:p>
          <a:p>
            <a:r>
              <a:rPr lang="de-DE" dirty="0" smtClean="0"/>
              <a:t>Minimaler Energieverbrauch</a:t>
            </a:r>
          </a:p>
          <a:p>
            <a:r>
              <a:rPr lang="de-DE" dirty="0" smtClean="0"/>
              <a:t>Maximale Geschwindigkeit</a:t>
            </a:r>
          </a:p>
          <a:p>
            <a:endParaRPr lang="de-DE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714488"/>
            <a:ext cx="3334511" cy="401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Faust-Plattform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30.11.2007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Eike Jenning - Fahrspurerkennung in Videoechtzeit mit SoC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81C3E-7656-4E2A-9A01-C443431C377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SCV und </a:t>
            </a:r>
            <a:r>
              <a:rPr lang="de-DE" dirty="0" err="1" smtClean="0"/>
              <a:t>intelliTruck</a:t>
            </a:r>
            <a:r>
              <a:rPr lang="de-DE" dirty="0" smtClean="0"/>
              <a:t> erfüllen andere Anforderungen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/>
              <a:t>Aufbau</a:t>
            </a:r>
            <a:r>
              <a:rPr lang="en-US" dirty="0" smtClean="0"/>
              <a:t> </a:t>
            </a:r>
            <a:r>
              <a:rPr lang="en-US" dirty="0" err="1" smtClean="0"/>
              <a:t>einer</a:t>
            </a:r>
            <a:r>
              <a:rPr lang="en-US" dirty="0" smtClean="0"/>
              <a:t> </a:t>
            </a:r>
            <a:r>
              <a:rPr lang="en-US" dirty="0" err="1" smtClean="0"/>
              <a:t>konformen</a:t>
            </a:r>
            <a:r>
              <a:rPr lang="en-US" dirty="0" smtClean="0"/>
              <a:t> Faust-</a:t>
            </a:r>
            <a:r>
              <a:rPr lang="en-US" dirty="0" err="1" smtClean="0"/>
              <a:t>Plattform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Transfer </a:t>
            </a:r>
            <a:r>
              <a:rPr lang="en-US" dirty="0" err="1" smtClean="0"/>
              <a:t>vorhandener</a:t>
            </a:r>
            <a:r>
              <a:rPr lang="en-US" dirty="0" smtClean="0"/>
              <a:t> </a:t>
            </a:r>
            <a:r>
              <a:rPr lang="en-US" dirty="0" err="1" smtClean="0"/>
              <a:t>Funktionen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Sensorik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Rechenleistung</a:t>
            </a:r>
            <a:endParaRPr lang="de-DE" dirty="0"/>
          </a:p>
        </p:txBody>
      </p:sp>
      <p:pic>
        <p:nvPicPr>
          <p:cNvPr id="7" name="Grafik 6" descr="2007-07-11_Tuareg_0019_k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3429000"/>
            <a:ext cx="3786187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7" descr="Abb1 FAUST Fahrzeugplattform SC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4143380"/>
            <a:ext cx="1214446" cy="801383"/>
          </a:xfrm>
          <a:prstGeom prst="rect">
            <a:avLst/>
          </a:prstGeom>
        </p:spPr>
      </p:pic>
      <p:pic>
        <p:nvPicPr>
          <p:cNvPr id="9" name="Grafik 8" descr="intelliTruc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4" y="5000636"/>
            <a:ext cx="1188521" cy="851660"/>
          </a:xfrm>
          <a:prstGeom prst="rect">
            <a:avLst/>
          </a:prstGeom>
        </p:spPr>
      </p:pic>
      <p:sp>
        <p:nvSpPr>
          <p:cNvPr id="10" name="Pfeil nach rechts 9"/>
          <p:cNvSpPr/>
          <p:nvPr/>
        </p:nvSpPr>
        <p:spPr>
          <a:xfrm>
            <a:off x="4214810" y="4714884"/>
            <a:ext cx="457381" cy="4334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Thema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30.11.2007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Eike Jenning - Fahrspurerkennung in Videoechtzeit mit SoC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81C3E-7656-4E2A-9A01-C443431C377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Fahrspurerkennung </a:t>
            </a:r>
            <a:r>
              <a:rPr lang="de-DE" dirty="0" smtClean="0">
                <a:solidFill>
                  <a:srgbClr val="FF0000"/>
                </a:solidFill>
                <a:sym typeface="Wingdings" pitchFamily="2" charset="2"/>
              </a:rPr>
              <a:t> Seminar</a:t>
            </a:r>
            <a:endParaRPr lang="de-DE" dirty="0" smtClean="0"/>
          </a:p>
          <a:p>
            <a:r>
              <a:rPr lang="de-DE" dirty="0" smtClean="0"/>
              <a:t>Hinderniserkennung</a:t>
            </a:r>
          </a:p>
          <a:p>
            <a:r>
              <a:rPr lang="de-DE" dirty="0" smtClean="0"/>
              <a:t>Paralleles Einparken</a:t>
            </a:r>
          </a:p>
          <a:p>
            <a:r>
              <a:rPr lang="de-DE" dirty="0" smtClean="0"/>
              <a:t>Modellmaßstab 1:10</a:t>
            </a:r>
          </a:p>
          <a:p>
            <a:r>
              <a:rPr lang="de-DE" dirty="0" smtClean="0"/>
              <a:t>Minimaler Energieverbrauch</a:t>
            </a:r>
          </a:p>
          <a:p>
            <a:r>
              <a:rPr lang="de-DE" dirty="0" smtClean="0"/>
              <a:t>Maximale Geschwindigkeit</a:t>
            </a:r>
            <a:endParaRPr lang="de-DE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714488"/>
            <a:ext cx="3334511" cy="401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>
          <a:xfrm>
            <a:off x="357159" y="2214554"/>
            <a:ext cx="5143536" cy="2500312"/>
          </a:xfrm>
          <a:prstGeom prst="rect">
            <a:avLst/>
          </a:prstGeom>
          <a:solidFill>
            <a:schemeClr val="accent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800" dirty="0"/>
              <a:t>Projekt/Abschlussarbeit(en)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Fahrspurerkennung </a:t>
            </a:r>
            <a:r>
              <a:rPr lang="de-DE" dirty="0" err="1" smtClean="0"/>
              <a:t>intelliTruck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30.11.2007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Eike Jenning - Fahrspurerkennung in Videoechtzeit mit SoC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81C3E-7656-4E2A-9A01-C443431C377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Kantenerkennung durch </a:t>
            </a:r>
            <a:r>
              <a:rPr lang="de-DE" dirty="0" err="1" smtClean="0"/>
              <a:t>Houghtransformation</a:t>
            </a:r>
            <a:endParaRPr lang="de-DE" dirty="0" smtClean="0"/>
          </a:p>
          <a:p>
            <a:r>
              <a:rPr lang="de-DE" dirty="0" smtClean="0"/>
              <a:t>2,33Ghz </a:t>
            </a:r>
            <a:r>
              <a:rPr lang="de-DE" dirty="0" err="1" smtClean="0"/>
              <a:t>DualCore</a:t>
            </a:r>
            <a:r>
              <a:rPr lang="de-DE" dirty="0" smtClean="0"/>
              <a:t> CPU</a:t>
            </a:r>
          </a:p>
          <a:p>
            <a:r>
              <a:rPr lang="de-DE" dirty="0" smtClean="0"/>
              <a:t>Zu verbessern:</a:t>
            </a:r>
          </a:p>
          <a:p>
            <a:pPr lvl="1"/>
            <a:r>
              <a:rPr lang="de-DE" dirty="0" smtClean="0"/>
              <a:t>Kurvenverhalten</a:t>
            </a:r>
          </a:p>
          <a:p>
            <a:pPr lvl="1"/>
            <a:r>
              <a:rPr lang="de-DE" dirty="0" smtClean="0"/>
              <a:t>Robustheit</a:t>
            </a:r>
            <a:endParaRPr lang="de-DE" dirty="0"/>
          </a:p>
        </p:txBody>
      </p:sp>
      <p:pic>
        <p:nvPicPr>
          <p:cNvPr id="7" name="test2b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786057"/>
            <a:ext cx="4572032" cy="325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Argumentation für </a:t>
            </a:r>
            <a:r>
              <a:rPr lang="de-DE" dirty="0" err="1" smtClean="0"/>
              <a:t>SoC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30.11.2007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Eike Jenning - Fahrspurerkennung in Videoechtzeit mit SoC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81C3E-7656-4E2A-9A01-C443431C377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Entlastung der Hauptsteuereinheit</a:t>
            </a:r>
          </a:p>
          <a:p>
            <a:r>
              <a:rPr lang="de-DE" dirty="0" smtClean="0"/>
              <a:t>Verbesserung der Regelung</a:t>
            </a:r>
          </a:p>
          <a:p>
            <a:r>
              <a:rPr lang="de-DE" dirty="0" smtClean="0"/>
              <a:t>Verbesserung der Energiebilanz</a:t>
            </a:r>
          </a:p>
          <a:p>
            <a:r>
              <a:rPr lang="en-US" dirty="0" err="1" smtClean="0"/>
              <a:t>Industrierelevanz</a:t>
            </a:r>
            <a:endParaRPr lang="en-US" dirty="0" smtClean="0"/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keanos">
  <a:themeElements>
    <a:clrScheme name="Benutzerdefiniert 1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292D3E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keanos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keanos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1484</Words>
  <Application>Microsoft Office PowerPoint</Application>
  <PresentationFormat>Bildschirmpräsentation (4:3)</PresentationFormat>
  <Paragraphs>341</Paragraphs>
  <Slides>30</Slides>
  <Notes>21</Notes>
  <HiddenSlides>0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1" baseType="lpstr">
      <vt:lpstr>Okeanos</vt:lpstr>
      <vt:lpstr>Fahrspurerkennung in Videoechtzeit mit SoC</vt:lpstr>
      <vt:lpstr>Agenda</vt:lpstr>
      <vt:lpstr>Agenda</vt:lpstr>
      <vt:lpstr>Motivation</vt:lpstr>
      <vt:lpstr>Anforderungen</vt:lpstr>
      <vt:lpstr>Faust-Plattform</vt:lpstr>
      <vt:lpstr>Thema</vt:lpstr>
      <vt:lpstr>Fahrspurerkennung intelliTruck</vt:lpstr>
      <vt:lpstr>Argumentation für SoC</vt:lpstr>
      <vt:lpstr>Agenda</vt:lpstr>
      <vt:lpstr>Voraussetzungen</vt:lpstr>
      <vt:lpstr>Ablauf der Bildverarbeitung</vt:lpstr>
      <vt:lpstr>Beispiel Vorverarbeitung</vt:lpstr>
      <vt:lpstr>Peak-finding Algorithmus</vt:lpstr>
      <vt:lpstr>Extraktion von Maxima</vt:lpstr>
      <vt:lpstr>Auswerten der Maxima</vt:lpstr>
      <vt:lpstr>Ergebnis</vt:lpstr>
      <vt:lpstr>Agenda</vt:lpstr>
      <vt:lpstr>Modulbasierte Architektur</vt:lpstr>
      <vt:lpstr>Herausforderung</vt:lpstr>
      <vt:lpstr>Anwendung: 3x3 Faltungsmaske</vt:lpstr>
      <vt:lpstr>Anwendung: 3x3 Faltungsmaske</vt:lpstr>
      <vt:lpstr>Berechnung in Pipeline</vt:lpstr>
      <vt:lpstr>Peak-finding im Datenstrom</vt:lpstr>
      <vt:lpstr>Agenda</vt:lpstr>
      <vt:lpstr>Zusammenfassung</vt:lpstr>
      <vt:lpstr>Ausblick</vt:lpstr>
      <vt:lpstr>Literatur</vt:lpstr>
      <vt:lpstr>Fahrspurerkennung in Videoechtzeit mit SoC</vt:lpstr>
      <vt:lpstr>Glossar</vt:lpstr>
    </vt:vector>
  </TitlesOfParts>
  <Company>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Eike Jenning</dc:creator>
  <cp:lastModifiedBy>botch</cp:lastModifiedBy>
  <cp:revision>81</cp:revision>
  <dcterms:created xsi:type="dcterms:W3CDTF">2007-04-10T18:26:45Z</dcterms:created>
  <dcterms:modified xsi:type="dcterms:W3CDTF">2007-11-30T11:27:09Z</dcterms:modified>
</cp:coreProperties>
</file>