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8" r:id="rId3"/>
    <p:sldId id="307" r:id="rId4"/>
    <p:sldId id="272" r:id="rId5"/>
    <p:sldId id="308" r:id="rId6"/>
    <p:sldId id="283" r:id="rId7"/>
    <p:sldId id="277" r:id="rId8"/>
    <p:sldId id="296" r:id="rId9"/>
    <p:sldId id="309" r:id="rId10"/>
    <p:sldId id="298" r:id="rId11"/>
    <p:sldId id="299" r:id="rId12"/>
    <p:sldId id="300" r:id="rId13"/>
    <p:sldId id="302" r:id="rId14"/>
    <p:sldId id="303" r:id="rId15"/>
    <p:sldId id="304" r:id="rId16"/>
    <p:sldId id="310" r:id="rId17"/>
    <p:sldId id="301" r:id="rId18"/>
    <p:sldId id="311" r:id="rId19"/>
    <p:sldId id="297" r:id="rId20"/>
    <p:sldId id="312" r:id="rId21"/>
    <p:sldId id="294" r:id="rId22"/>
    <p:sldId id="292" r:id="rId23"/>
    <p:sldId id="295" r:id="rId24"/>
    <p:sldId id="305" r:id="rId25"/>
    <p:sldId id="306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5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1725" autoAdjust="0"/>
  </p:normalViewPr>
  <p:slideViewPr>
    <p:cSldViewPr>
      <p:cViewPr>
        <p:scale>
          <a:sx n="66" d="100"/>
          <a:sy n="66" d="100"/>
        </p:scale>
        <p:origin x="-6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1AD3E-3621-488F-A100-9F0B9099DA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79F78-0609-435B-813D-12647706D8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F79F78-0609-435B-813D-12647706D85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F79F78-0609-435B-813D-12647706D85E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42875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haw_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0190" y="285729"/>
            <a:ext cx="3271861" cy="10715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32A5-CE2B-4EC8-ACD4-2C35C2C67B3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32A5-CE2B-4EC8-ACD4-2C35C2C67B3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BDSG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00000"/>
          </a:xfrm>
        </p:spPr>
        <p:txBody>
          <a:bodyPr/>
          <a:lstStyle>
            <a:lvl1pPr>
              <a:defRPr sz="2800" baseline="0">
                <a:latin typeface="Palatino Linotype" pitchFamily="18" charset="0"/>
              </a:defRPr>
            </a:lvl1pPr>
            <a:lvl2pPr>
              <a:defRPr sz="2400" baseline="0">
                <a:latin typeface="Palatino Linotype" pitchFamily="18" charset="0"/>
              </a:defRPr>
            </a:lvl2pPr>
            <a:lvl3pPr>
              <a:defRPr sz="2200" baseline="0">
                <a:latin typeface="Palatino Linotype" pitchFamily="18" charset="0"/>
              </a:defRPr>
            </a:lvl3pPr>
            <a:lvl4pPr>
              <a:defRPr>
                <a:latin typeface="Palatino Linotype" pitchFamily="18" charset="0"/>
              </a:defRPr>
            </a:lvl4pPr>
            <a:lvl5pPr>
              <a:defRPr>
                <a:latin typeface="Palatino Linotype" pitchFamily="18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Palatino Linotype" pitchFamily="18" charset="0"/>
              </a:defRPr>
            </a:lvl1pPr>
            <a:lvl2pPr>
              <a:defRPr sz="2400">
                <a:latin typeface="Palatino Linotype" pitchFamily="18" charset="0"/>
              </a:defRPr>
            </a:lvl2pPr>
            <a:lvl3pPr>
              <a:defRPr sz="2000">
                <a:latin typeface="Palatino Linotype" pitchFamily="18" charset="0"/>
              </a:defRPr>
            </a:lvl3pPr>
            <a:lvl4pPr>
              <a:defRPr sz="1800">
                <a:latin typeface="Palatino Linotype" pitchFamily="18" charset="0"/>
              </a:defRPr>
            </a:lvl4pPr>
            <a:lvl5pPr>
              <a:defRPr sz="1800"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Palatino Linotype" pitchFamily="18" charset="0"/>
              </a:defRPr>
            </a:lvl1pPr>
            <a:lvl2pPr>
              <a:defRPr sz="2400">
                <a:latin typeface="Palatino Linotype" pitchFamily="18" charset="0"/>
              </a:defRPr>
            </a:lvl2pPr>
            <a:lvl3pPr>
              <a:defRPr sz="2000">
                <a:latin typeface="Palatino Linotype" pitchFamily="18" charset="0"/>
              </a:defRPr>
            </a:lvl3pPr>
            <a:lvl4pPr>
              <a:defRPr sz="1800">
                <a:latin typeface="Palatino Linotype" pitchFamily="18" charset="0"/>
              </a:defRPr>
            </a:lvl4pPr>
            <a:lvl5pPr>
              <a:defRPr sz="1800"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09.05.2007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51FC-FCE9-47AF-B876-9092A016DF7A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28596" y="1428736"/>
            <a:ext cx="6357982" cy="1588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logokl_fa_rechts01_trans_01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16" y="1214422"/>
            <a:ext cx="1809750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66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2" r:id="rId8"/>
    <p:sldLayoutId id="2147483863" r:id="rId9"/>
    <p:sldLayoutId id="2147483864" r:id="rId10"/>
    <p:sldLayoutId id="2147483865" r:id="rId11"/>
    <p:sldLayoutId id="2147483841" r:id="rId12"/>
    <p:sldLayoutId id="2147483840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071670" y="5072074"/>
            <a:ext cx="5000660" cy="1071570"/>
          </a:xfrm>
        </p:spPr>
        <p:txBody>
          <a:bodyPr anchor="ctr">
            <a:normAutofit fontScale="77500" lnSpcReduction="20000"/>
          </a:bodyPr>
          <a:lstStyle/>
          <a:p>
            <a:r>
              <a:rPr lang="de-DE" sz="2800" dirty="0" smtClean="0">
                <a:latin typeface="Palatino Linotype" pitchFamily="18" charset="0"/>
              </a:rPr>
              <a:t>Wintersemester 2007/2008</a:t>
            </a:r>
          </a:p>
          <a:p>
            <a:r>
              <a:rPr lang="de-DE" sz="2800" dirty="0" smtClean="0">
                <a:latin typeface="Palatino Linotype" pitchFamily="18" charset="0"/>
              </a:rPr>
              <a:t>HAW-Hamburg</a:t>
            </a:r>
          </a:p>
          <a:p>
            <a:r>
              <a:rPr lang="de-DE" sz="2800" dirty="0" smtClean="0">
                <a:latin typeface="Palatino Linotype" pitchFamily="18" charset="0"/>
              </a:rPr>
              <a:t>Jaroslaw </a:t>
            </a:r>
            <a:r>
              <a:rPr lang="de-DE" sz="2800" dirty="0" err="1" smtClean="0">
                <a:latin typeface="Palatino Linotype" pitchFamily="18" charset="0"/>
              </a:rPr>
              <a:t>Urich</a:t>
            </a:r>
            <a:endParaRPr lang="de-DE" sz="2800" dirty="0">
              <a:latin typeface="Palatino Linotype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2910" y="3714752"/>
            <a:ext cx="8001056" cy="1071570"/>
          </a:xfrm>
        </p:spPr>
        <p:txBody>
          <a:bodyPr>
            <a:normAutofit fontScale="90000"/>
          </a:bodyPr>
          <a:lstStyle/>
          <a:p>
            <a:r>
              <a:rPr lang="de-DE" sz="3600" dirty="0" err="1" smtClean="0">
                <a:latin typeface="Palatino Linotype" pitchFamily="18" charset="0"/>
              </a:rPr>
              <a:t>Context</a:t>
            </a:r>
            <a:r>
              <a:rPr lang="de-DE" sz="3600" dirty="0" smtClean="0">
                <a:latin typeface="Palatino Linotype" pitchFamily="18" charset="0"/>
              </a:rPr>
              <a:t>-Aware Services: Multimedia-Dienste im Flugzeug</a:t>
            </a:r>
            <a:endParaRPr lang="de-DE" sz="3600" dirty="0">
              <a:latin typeface="Palatino Linotype" pitchFamily="18" charset="0"/>
            </a:endParaRPr>
          </a:p>
        </p:txBody>
      </p:sp>
      <p:pic>
        <p:nvPicPr>
          <p:cNvPr id="1026" name="Picture 2" descr="C:\Dokumente und Einstellungen\kgb\Desktop\aw2-bilder\descri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363" y="1147757"/>
            <a:ext cx="7459851" cy="2209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TUDIUM\MASTER\SEMESTER 3\RING_VORLESUNG\bilder\l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0958" y="3286124"/>
            <a:ext cx="3511636" cy="302203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700" dirty="0" smtClean="0">
                <a:latin typeface="Palatino Linotype" pitchFamily="18" charset="0"/>
              </a:rPr>
              <a:t>Service-orientierte  Architektur (SOA) </a:t>
            </a:r>
            <a:endParaRPr lang="de-DE" sz="3700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58204" cy="4686321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lose Kopplung zwischen Komponenten</a:t>
            </a:r>
          </a:p>
          <a:p>
            <a:r>
              <a:rPr lang="de-DE" dirty="0" smtClean="0">
                <a:latin typeface="Palatino Linotype" pitchFamily="18" charset="0"/>
              </a:rPr>
              <a:t>höherer Wiederverwendbarkeitsgrad</a:t>
            </a:r>
          </a:p>
          <a:p>
            <a:r>
              <a:rPr lang="de-DE" dirty="0" smtClean="0">
                <a:latin typeface="Palatino Linotype" pitchFamily="18" charset="0"/>
              </a:rPr>
              <a:t>dynamische Hinzufügung/Entfernung von Diensten</a:t>
            </a:r>
          </a:p>
          <a:p>
            <a:r>
              <a:rPr lang="de-DE" dirty="0" smtClean="0">
                <a:latin typeface="Palatino Linotype" pitchFamily="18" charset="0"/>
              </a:rPr>
              <a:t>Verwendung mehrerer Dienste </a:t>
            </a:r>
          </a:p>
          <a:p>
            <a:pPr>
              <a:buNone/>
            </a:pPr>
            <a:r>
              <a:rPr lang="de-DE" dirty="0" smtClean="0">
                <a:latin typeface="Palatino Linotype" pitchFamily="18" charset="0"/>
              </a:rPr>
              <a:t>	 für eine Problemlösung möglich</a:t>
            </a:r>
          </a:p>
          <a:p>
            <a:r>
              <a:rPr lang="de-DE" dirty="0" smtClean="0">
                <a:latin typeface="Palatino Linotype" pitchFamily="18" charset="0"/>
              </a:rPr>
              <a:t>erschwerte Fehlersuche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Context-Aware Services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Palatino Linotype" pitchFamily="18" charset="0"/>
              </a:rPr>
              <a:t>System-Architekturüberlegungen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Context-Aware Services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11</a:t>
            </a:fld>
            <a:endParaRPr lang="de-DE"/>
          </a:p>
        </p:txBody>
      </p:sp>
      <p:grpSp>
        <p:nvGrpSpPr>
          <p:cNvPr id="27" name="Gruppieren 26"/>
          <p:cNvGrpSpPr/>
          <p:nvPr/>
        </p:nvGrpSpPr>
        <p:grpSpPr>
          <a:xfrm>
            <a:off x="428596" y="2000240"/>
            <a:ext cx="8286808" cy="3643338"/>
            <a:chOff x="428596" y="2000240"/>
            <a:chExt cx="8286808" cy="3643338"/>
          </a:xfrm>
        </p:grpSpPr>
        <p:pic>
          <p:nvPicPr>
            <p:cNvPr id="2059" name="Picture 11" descr="D:\STUDIUM\MASTER\SEMESTER 3\RING_VORLESUNG\bilder\fotolia_2389429_Brai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7232" y="2963257"/>
              <a:ext cx="3182288" cy="2251693"/>
            </a:xfrm>
            <a:prstGeom prst="rect">
              <a:avLst/>
            </a:prstGeom>
            <a:noFill/>
          </p:spPr>
        </p:pic>
        <p:pic>
          <p:nvPicPr>
            <p:cNvPr id="2060" name="Picture 12" descr="D:\STUDIUM\MASTER\SEMESTER 3\RING_VORLESUNG\bilder\malvorlagen_ausmalbilder_maerchen_zauberkugel_000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7422" y="3143248"/>
              <a:ext cx="1409704" cy="1428760"/>
            </a:xfrm>
            <a:prstGeom prst="rect">
              <a:avLst/>
            </a:prstGeom>
            <a:noFill/>
          </p:spPr>
        </p:pic>
        <p:pic>
          <p:nvPicPr>
            <p:cNvPr id="2058" name="Picture 10" descr="D:\STUDIUM\MASTER\SEMESTER 3\RING_VORLESUNG\bilder\robo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86710" y="2000240"/>
              <a:ext cx="857256" cy="1146869"/>
            </a:xfrm>
            <a:prstGeom prst="rect">
              <a:avLst/>
            </a:prstGeom>
            <a:noFill/>
          </p:spPr>
        </p:pic>
        <p:pic>
          <p:nvPicPr>
            <p:cNvPr id="2052" name="Picture 4" descr="D:\STUDIUM\MASTER\SEMESTER 3\RING_VORLESUNG\bilder\Simple_Antenn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596" y="2000240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2050" name="Picture 2" descr="D:\STUDIUM\MASTER\SEMESTER 3\RING_VORLESUNG\bilder\antenn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10" y="3500438"/>
              <a:ext cx="500066" cy="663052"/>
            </a:xfrm>
            <a:prstGeom prst="rect">
              <a:avLst/>
            </a:prstGeom>
            <a:noFill/>
          </p:spPr>
        </p:pic>
        <p:pic>
          <p:nvPicPr>
            <p:cNvPr id="2051" name="Picture 3" descr="D:\STUDIUM\MASTER\SEMESTER 3\RING_VORLESUNG\bilder\AntennaSatellitaria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596" y="4857760"/>
              <a:ext cx="785818" cy="762431"/>
            </a:xfrm>
            <a:prstGeom prst="rect">
              <a:avLst/>
            </a:prstGeom>
            <a:noFill/>
          </p:spPr>
        </p:pic>
        <p:pic>
          <p:nvPicPr>
            <p:cNvPr id="2057" name="Picture 9" descr="D:\STUDIUM\MASTER\SEMESTER 3\RING_VORLESUNG\bilder\manoi-at01-humanoid-robot-roboter-kit-set-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4338" y="4500570"/>
              <a:ext cx="861066" cy="1143008"/>
            </a:xfrm>
            <a:prstGeom prst="rect">
              <a:avLst/>
            </a:prstGeom>
            <a:noFill/>
          </p:spPr>
        </p:pic>
        <p:pic>
          <p:nvPicPr>
            <p:cNvPr id="2056" name="Picture 8" descr="D:\STUDIUM\MASTER\SEMESTER 3\RING_VORLESUNG\bilder\robot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58148" y="3286124"/>
              <a:ext cx="714380" cy="1015758"/>
            </a:xfrm>
            <a:prstGeom prst="rect">
              <a:avLst/>
            </a:prstGeom>
            <a:noFill/>
          </p:spPr>
        </p:pic>
        <p:cxnSp>
          <p:nvCxnSpPr>
            <p:cNvPr id="21" name="Gerade Verbindung mit Pfeil 20"/>
            <p:cNvCxnSpPr/>
            <p:nvPr/>
          </p:nvCxnSpPr>
          <p:spPr>
            <a:xfrm>
              <a:off x="1357290" y="3857628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1285852" y="2714620"/>
              <a:ext cx="1000132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 flipV="1">
              <a:off x="1357290" y="4429132"/>
              <a:ext cx="857256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feil nach rechts 29"/>
            <p:cNvSpPr/>
            <p:nvPr/>
          </p:nvSpPr>
          <p:spPr>
            <a:xfrm>
              <a:off x="3807906" y="3571876"/>
              <a:ext cx="978408" cy="484632"/>
            </a:xfrm>
            <a:prstGeom prst="rightArrow">
              <a:avLst/>
            </a:prstGeom>
            <a:solidFill>
              <a:srgbClr val="6B95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>
              <a:off x="6715140" y="3786190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 flipV="1">
              <a:off x="6715140" y="2714620"/>
              <a:ext cx="857256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>
              <a:off x="6715140" y="4214818"/>
              <a:ext cx="1000132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33"/>
          <p:cNvSpPr txBox="1"/>
          <p:nvPr/>
        </p:nvSpPr>
        <p:spPr>
          <a:xfrm>
            <a:off x="214282" y="15716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Palatino Linotype" pitchFamily="18" charset="0"/>
              </a:rPr>
              <a:t>Sensoren</a:t>
            </a:r>
            <a:endParaRPr lang="de-DE" b="1" dirty="0">
              <a:latin typeface="Palatino Linotype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928794" y="15594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Palatino Linotype" pitchFamily="18" charset="0"/>
              </a:rPr>
              <a:t>Context</a:t>
            </a:r>
            <a:r>
              <a:rPr lang="de-DE" b="1" dirty="0" smtClean="0">
                <a:latin typeface="Palatino Linotype" pitchFamily="18" charset="0"/>
              </a:rPr>
              <a:t>-Erzeugung</a:t>
            </a:r>
            <a:endParaRPr lang="de-DE" b="1" dirty="0">
              <a:latin typeface="Palatino Linotype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429124" y="15716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Palatino Linotype" pitchFamily="18" charset="0"/>
              </a:rPr>
              <a:t>Handelsentscheidung</a:t>
            </a:r>
            <a:endParaRPr lang="de-DE" b="1" dirty="0">
              <a:latin typeface="Palatino Linotype" pitchFamily="18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7143768" y="157161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Palatino Linotype" pitchFamily="18" charset="0"/>
              </a:rPr>
              <a:t>Service-Agenten</a:t>
            </a:r>
            <a:endParaRPr lang="de-DE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smtClean="0">
                <a:latin typeface="Palatino Linotype" pitchFamily="18" charset="0"/>
              </a:rPr>
              <a:t>Event- vs. direkte Kommunikation</a:t>
            </a:r>
            <a:endParaRPr lang="de-DE" sz="4000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199"/>
            <a:ext cx="5972188" cy="4500000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Event-Kommunikation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mehrere Sender/Empfänger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keine Adressierung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kleine Datenmengen</a:t>
            </a:r>
          </a:p>
          <a:p>
            <a:r>
              <a:rPr lang="de-DE" dirty="0" smtClean="0">
                <a:latin typeface="Palatino Linotype" pitchFamily="18" charset="0"/>
              </a:rPr>
              <a:t>direkte Kommunikation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Sender muss den Empfänger kennen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unbegrenzte Datenmenge / Streaming möglich</a:t>
            </a:r>
          </a:p>
          <a:p>
            <a:pPr lvl="1"/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Context-Aware Services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3075" name="Picture 3" descr="D:\STUDIUM\MASTER\SEMESTER 3\RING_VORLESUNG\bilder\shipp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643050"/>
            <a:ext cx="2071702" cy="2071702"/>
          </a:xfrm>
          <a:prstGeom prst="rect">
            <a:avLst/>
          </a:prstGeom>
          <a:noFill/>
        </p:spPr>
      </p:pic>
      <p:pic>
        <p:nvPicPr>
          <p:cNvPr id="3076" name="Picture 4" descr="D:\STUDIUM\MASTER\SEMESTER 3\RING_VORLESUNG\bilder\trub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071942"/>
            <a:ext cx="1571636" cy="175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300" dirty="0" smtClean="0">
                <a:latin typeface="Palatino Linotype" pitchFamily="18" charset="0"/>
              </a:rPr>
              <a:t>Kommunikation in </a:t>
            </a:r>
            <a:r>
              <a:rPr lang="de-DE" sz="3300" dirty="0" err="1" smtClean="0">
                <a:latin typeface="Palatino Linotype" pitchFamily="18" charset="0"/>
              </a:rPr>
              <a:t>Context</a:t>
            </a:r>
            <a:r>
              <a:rPr lang="de-DE" sz="3300" dirty="0" smtClean="0">
                <a:latin typeface="Palatino Linotype" pitchFamily="18" charset="0"/>
              </a:rPr>
              <a:t>-Aware System</a:t>
            </a:r>
            <a:endParaRPr lang="de-DE" sz="3300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Event-Kommunikation</a:t>
            </a:r>
          </a:p>
          <a:p>
            <a:pPr lvl="1"/>
            <a:r>
              <a:rPr lang="de-DE" dirty="0" smtClean="0"/>
              <a:t>Benachrichtigung der eingetroffenen Ereignisse</a:t>
            </a:r>
          </a:p>
          <a:p>
            <a:pPr lvl="1"/>
            <a:r>
              <a:rPr lang="de-DE" dirty="0" smtClean="0"/>
              <a:t>Transport von Wissen (z.B. </a:t>
            </a:r>
            <a:r>
              <a:rPr lang="de-DE" dirty="0" err="1" smtClean="0"/>
              <a:t>Context</a:t>
            </a:r>
            <a:r>
              <a:rPr lang="de-DE" dirty="0" smtClean="0"/>
              <a:t>, Anweisungen)</a:t>
            </a:r>
          </a:p>
          <a:p>
            <a:pPr lvl="1"/>
            <a:r>
              <a:rPr lang="de-DE" dirty="0" smtClean="0"/>
              <a:t>Steuerung der Service-Agenten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Kommunikationsaufbau zwischen den Service-Agenten</a:t>
            </a:r>
          </a:p>
          <a:p>
            <a:r>
              <a:rPr lang="de-DE" smtClean="0"/>
              <a:t>direkte </a:t>
            </a:r>
            <a:r>
              <a:rPr lang="de-DE" dirty="0" smtClean="0"/>
              <a:t>Kommunikation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Transport großer Datenmengen (oder </a:t>
            </a:r>
            <a:r>
              <a:rPr lang="de-DE" dirty="0" smtClean="0"/>
              <a:t>Streaming</a:t>
            </a:r>
            <a:r>
              <a:rPr lang="de-DE" dirty="0" smtClean="0">
                <a:latin typeface="Palatino Linotype" pitchFamily="18" charset="0"/>
              </a:rPr>
              <a:t>) zwischen Service-Agenten (z.B. Video, Audio)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Context-Aware Services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Palatino Linotype" pitchFamily="18" charset="0"/>
              </a:rPr>
              <a:t>Statische vs. Dynamische Systeme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199"/>
            <a:ext cx="5829312" cy="4500000"/>
          </a:xfrm>
        </p:spPr>
        <p:txBody>
          <a:bodyPr>
            <a:normAutofit fontScale="92500"/>
          </a:bodyPr>
          <a:lstStyle/>
          <a:p>
            <a:r>
              <a:rPr lang="de-DE" dirty="0" smtClean="0">
                <a:latin typeface="Palatino Linotype" pitchFamily="18" charset="0"/>
              </a:rPr>
              <a:t>Statische Systeme</a:t>
            </a:r>
          </a:p>
          <a:p>
            <a:pPr lvl="1"/>
            <a:r>
              <a:rPr lang="de-DE" dirty="0" smtClean="0"/>
              <a:t>alle Systemkomponente sind bekannt</a:t>
            </a:r>
          </a:p>
          <a:p>
            <a:pPr lvl="1"/>
            <a:r>
              <a:rPr lang="de-DE" dirty="0" smtClean="0"/>
              <a:t>geringe Veränderung des Systems</a:t>
            </a:r>
          </a:p>
          <a:p>
            <a:pPr lvl="1"/>
            <a:r>
              <a:rPr lang="de-DE" dirty="0" smtClean="0"/>
              <a:t>Veränderung der Umgebung möglich</a:t>
            </a:r>
          </a:p>
          <a:p>
            <a:r>
              <a:rPr lang="de-DE" dirty="0" smtClean="0"/>
              <a:t>Dynamische Systeme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Systemkomponente werden zur Laufzeit ermittelt</a:t>
            </a:r>
          </a:p>
          <a:p>
            <a:pPr lvl="1"/>
            <a:r>
              <a:rPr lang="de-DE" dirty="0" smtClean="0"/>
              <a:t>Service-Discovery</a:t>
            </a:r>
          </a:p>
          <a:p>
            <a:pPr lvl="1"/>
            <a:r>
              <a:rPr lang="de-DE" dirty="0" smtClean="0"/>
              <a:t>Veränderung des Systems und der Umgebung möglich</a:t>
            </a:r>
            <a:endParaRPr lang="de-DE" dirty="0" smtClean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Context-Aware Services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027" name="Picture 3" descr="D:\STUDIUM\MASTER\SEMESTER 3\RING_VORLESUNG\bilder\32q_billard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857364"/>
            <a:ext cx="2464611" cy="1643074"/>
          </a:xfrm>
          <a:prstGeom prst="rect">
            <a:avLst/>
          </a:prstGeom>
          <a:noFill/>
        </p:spPr>
      </p:pic>
      <p:pic>
        <p:nvPicPr>
          <p:cNvPr id="1028" name="Picture 4" descr="D:\STUDIUM\MASTER\SEMESTER 3\RING_VORLESUNG\bilder\billardkugel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488" y="3857628"/>
            <a:ext cx="247952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D:\STUDIUM\MASTER\SEMESTER 3\RING_VORLESUNG\bilder\fotolia_2389429_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744" y="1571612"/>
            <a:ext cx="3182288" cy="225169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err="1" smtClean="0"/>
              <a:t>Context</a:t>
            </a:r>
            <a:r>
              <a:rPr lang="de-DE" sz="3600" dirty="0" smtClean="0"/>
              <a:t>-Aware System für Multimedia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Statischer Teil</a:t>
            </a:r>
          </a:p>
          <a:p>
            <a:pPr lvl="1"/>
            <a:r>
              <a:rPr lang="de-DE" dirty="0" err="1" smtClean="0"/>
              <a:t>Context</a:t>
            </a:r>
            <a:r>
              <a:rPr lang="de-DE" dirty="0" smtClean="0"/>
              <a:t>-Erzeugung</a:t>
            </a:r>
          </a:p>
          <a:p>
            <a:pPr lvl="1"/>
            <a:r>
              <a:rPr lang="de-DE" dirty="0" smtClean="0"/>
              <a:t>Handelsentscheidung</a:t>
            </a:r>
          </a:p>
          <a:p>
            <a:endParaRPr lang="de-DE" dirty="0" smtClean="0"/>
          </a:p>
          <a:p>
            <a:r>
              <a:rPr lang="de-DE" dirty="0" smtClean="0"/>
              <a:t>Dynamischer Teil</a:t>
            </a:r>
          </a:p>
          <a:p>
            <a:pPr lvl="1"/>
            <a:r>
              <a:rPr lang="de-DE" dirty="0" smtClean="0"/>
              <a:t>Sensoren</a:t>
            </a:r>
          </a:p>
          <a:p>
            <a:pPr lvl="1"/>
            <a:r>
              <a:rPr lang="de-DE" dirty="0" smtClean="0"/>
              <a:t>Service-Agenten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Context-Aware Services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7" name="Picture 10" descr="D:\STUDIUM\MASTER\SEMESTER 3\RING_VORLESUNG\bilder\rob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711023"/>
            <a:ext cx="857256" cy="1146869"/>
          </a:xfrm>
          <a:prstGeom prst="rect">
            <a:avLst/>
          </a:prstGeom>
          <a:noFill/>
        </p:spPr>
      </p:pic>
      <p:pic>
        <p:nvPicPr>
          <p:cNvPr id="8" name="Picture 9" descr="D:\STUDIUM\MASTER\SEMESTER 3\RING_VORLESUNG\bilder\manoi-at01-humanoid-robot-roboter-kit-set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429000"/>
            <a:ext cx="861066" cy="1143008"/>
          </a:xfrm>
          <a:prstGeom prst="rect">
            <a:avLst/>
          </a:prstGeom>
          <a:noFill/>
        </p:spPr>
      </p:pic>
      <p:pic>
        <p:nvPicPr>
          <p:cNvPr id="9" name="Picture 8" descr="D:\STUDIUM\MASTER\SEMESTER 3\RING_VORLESUNG\bilder\robo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4786322"/>
            <a:ext cx="714380" cy="1015758"/>
          </a:xfrm>
          <a:prstGeom prst="rect">
            <a:avLst/>
          </a:prstGeom>
          <a:noFill/>
        </p:spPr>
      </p:pic>
      <p:pic>
        <p:nvPicPr>
          <p:cNvPr id="10" name="Picture 4" descr="D:\STUDIUM\MASTER\SEMESTER 3\RING_VORLESUNG\bilder\Simple_Anten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3571876"/>
            <a:ext cx="928694" cy="928694"/>
          </a:xfrm>
          <a:prstGeom prst="rect">
            <a:avLst/>
          </a:prstGeom>
          <a:noFill/>
        </p:spPr>
      </p:pic>
      <p:pic>
        <p:nvPicPr>
          <p:cNvPr id="11" name="Picture 2" descr="D:\STUDIUM\MASTER\SEMESTER 3\RING_VORLESUNG\bilder\anten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5000636"/>
            <a:ext cx="500066" cy="663052"/>
          </a:xfrm>
          <a:prstGeom prst="rect">
            <a:avLst/>
          </a:prstGeom>
          <a:noFill/>
        </p:spPr>
      </p:pic>
      <p:pic>
        <p:nvPicPr>
          <p:cNvPr id="12" name="Picture 3" descr="D:\STUDIUM\MASTER\SEMESTER 3\RING_VORLESUNG\bilder\AntennaSatellitar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3595263"/>
            <a:ext cx="785818" cy="762431"/>
          </a:xfrm>
          <a:prstGeom prst="rect">
            <a:avLst/>
          </a:prstGeom>
          <a:noFill/>
        </p:spPr>
      </p:pic>
      <p:pic>
        <p:nvPicPr>
          <p:cNvPr id="14" name="Picture 12" descr="D:\STUDIUM\MASTER\SEMESTER 3\RING_VORLESUNG\bilder\malvorlagen_ausmalbilder_maerchen_zauberkugel_00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48246" y="1714488"/>
            <a:ext cx="140970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Einleitung</a:t>
            </a:r>
          </a:p>
          <a:p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-Aware Services</a:t>
            </a:r>
          </a:p>
          <a:p>
            <a:r>
              <a:rPr lang="de-DE" dirty="0" smtClean="0">
                <a:latin typeface="Palatino Linotype" pitchFamily="18" charset="0"/>
              </a:rPr>
              <a:t>Architekturüberlegung</a:t>
            </a:r>
          </a:p>
          <a:p>
            <a:r>
              <a:rPr lang="de-DE" b="1" dirty="0" smtClean="0">
                <a:latin typeface="Palatino Linotype" pitchFamily="18" charset="0"/>
              </a:rPr>
              <a:t>Masterarbeit</a:t>
            </a:r>
          </a:p>
          <a:p>
            <a:r>
              <a:rPr lang="de-DE" dirty="0" smtClean="0"/>
              <a:t>Risiken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Fazit und Ausblick</a:t>
            </a: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Masterarbeit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Entwicklung eines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-Aware Systems für Multimedia-Applikationen</a:t>
            </a:r>
            <a:endParaRPr lang="de-DE" dirty="0"/>
          </a:p>
          <a:p>
            <a:pPr lvl="1"/>
            <a:r>
              <a:rPr lang="de-DE" dirty="0" smtClean="0"/>
              <a:t>d</a:t>
            </a:r>
            <a:r>
              <a:rPr lang="de-DE" dirty="0" smtClean="0">
                <a:latin typeface="Palatino Linotype" pitchFamily="18" charset="0"/>
              </a:rPr>
              <a:t>ynamisches Hinzufügen / Entfernen von Systemkomponenten (Sensoren und Service-Agenten)</a:t>
            </a:r>
          </a:p>
          <a:p>
            <a:pPr lvl="1"/>
            <a:r>
              <a:rPr lang="de-DE" dirty="0" smtClean="0"/>
              <a:t>keine Berücksichtigung der Sicherheitsaspekte</a:t>
            </a:r>
            <a:endParaRPr lang="de-DE" dirty="0" smtClean="0">
              <a:latin typeface="Palatino Linotype" pitchFamily="18" charset="0"/>
            </a:endParaRPr>
          </a:p>
          <a:p>
            <a:endParaRPr lang="de-DE" dirty="0" smtClean="0"/>
          </a:p>
          <a:p>
            <a:r>
              <a:rPr lang="de-DE" dirty="0" smtClean="0"/>
              <a:t>Implementierung eines Prototyps</a:t>
            </a:r>
          </a:p>
          <a:p>
            <a:pPr lvl="1"/>
            <a:r>
              <a:rPr lang="de-DE" dirty="0" smtClean="0"/>
              <a:t>Erweiterung von CAMUS</a:t>
            </a:r>
            <a:endParaRPr lang="de-DE" dirty="0" smtClean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Context-Aware Services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7" name="Grafik 6" descr="ipod_plane_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4214818"/>
            <a:ext cx="2071702" cy="155377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Einleitung</a:t>
            </a:r>
          </a:p>
          <a:p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-Aware Services</a:t>
            </a:r>
          </a:p>
          <a:p>
            <a:r>
              <a:rPr lang="de-DE" dirty="0" smtClean="0">
                <a:latin typeface="Palatino Linotype" pitchFamily="18" charset="0"/>
              </a:rPr>
              <a:t>Architekturüberlegung</a:t>
            </a:r>
          </a:p>
          <a:p>
            <a:r>
              <a:rPr lang="de-DE" dirty="0" smtClean="0">
                <a:latin typeface="Palatino Linotype" pitchFamily="18" charset="0"/>
              </a:rPr>
              <a:t>Masterarbeit</a:t>
            </a:r>
          </a:p>
          <a:p>
            <a:r>
              <a:rPr lang="de-DE" b="1" dirty="0" smtClean="0"/>
              <a:t>Risiken</a:t>
            </a:r>
            <a:endParaRPr lang="de-DE" b="1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Fazit und Ausblick</a:t>
            </a: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Risiken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latin typeface="Palatino Linotype" pitchFamily="18" charset="0"/>
              </a:rPr>
              <a:t>CAMUS</a:t>
            </a:r>
          </a:p>
          <a:p>
            <a:pPr lvl="1"/>
            <a:r>
              <a:rPr lang="de-DE" dirty="0" smtClean="0"/>
              <a:t>Kooperation mit den Entwicklern von CAMUS nicht möglich</a:t>
            </a:r>
            <a:endParaRPr lang="de-DE" dirty="0" smtClean="0">
              <a:latin typeface="Palatino Linotype" pitchFamily="18" charset="0"/>
            </a:endParaRPr>
          </a:p>
          <a:p>
            <a:pPr lvl="1"/>
            <a:r>
              <a:rPr lang="de-DE" dirty="0" smtClean="0"/>
              <a:t>kein geeignetes Framework </a:t>
            </a:r>
          </a:p>
          <a:p>
            <a:r>
              <a:rPr lang="de-DE" dirty="0" smtClean="0"/>
              <a:t>Suche nach einem anderen Framework</a:t>
            </a:r>
          </a:p>
          <a:p>
            <a:r>
              <a:rPr lang="de-DE" dirty="0" smtClean="0"/>
              <a:t>eigenständige Implementierung notwendig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hoher Aufwand für die Implementierung des Gesamtsystems</a:t>
            </a:r>
          </a:p>
          <a:p>
            <a:pPr lvl="1"/>
            <a:r>
              <a:rPr lang="de-DE" dirty="0" smtClean="0"/>
              <a:t>Implementierung eines Teils des Systems (Multimedia Service-Agenten) </a:t>
            </a:r>
            <a:endParaRPr lang="de-DE" dirty="0" smtClean="0">
              <a:latin typeface="Palatino Linotype" pitchFamily="18" charset="0"/>
            </a:endParaRPr>
          </a:p>
          <a:p>
            <a:pPr lvl="1"/>
            <a:r>
              <a:rPr lang="de-DE" dirty="0" smtClean="0">
                <a:latin typeface="Palatino Linotype" pitchFamily="18" charset="0"/>
              </a:rPr>
              <a:t>Probleme mit verwendeten Technologien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Context-Aware Services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Einleitung</a:t>
            </a:r>
          </a:p>
          <a:p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-Aware Services</a:t>
            </a:r>
          </a:p>
          <a:p>
            <a:r>
              <a:rPr lang="de-DE" dirty="0" smtClean="0">
                <a:latin typeface="Palatino Linotype" pitchFamily="18" charset="0"/>
              </a:rPr>
              <a:t>Architekturüberlegung</a:t>
            </a:r>
          </a:p>
          <a:p>
            <a:r>
              <a:rPr lang="de-DE" dirty="0" smtClean="0">
                <a:latin typeface="Palatino Linotype" pitchFamily="18" charset="0"/>
              </a:rPr>
              <a:t>Masterarbeit</a:t>
            </a:r>
          </a:p>
          <a:p>
            <a:r>
              <a:rPr lang="de-DE" dirty="0" smtClean="0"/>
              <a:t>Risiken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Fazit und Ausblick</a:t>
            </a: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Einleitung</a:t>
            </a:r>
          </a:p>
          <a:p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-Aware Services</a:t>
            </a:r>
          </a:p>
          <a:p>
            <a:r>
              <a:rPr lang="de-DE" dirty="0" smtClean="0">
                <a:latin typeface="Palatino Linotype" pitchFamily="18" charset="0"/>
              </a:rPr>
              <a:t>Architekturüberlegung</a:t>
            </a:r>
          </a:p>
          <a:p>
            <a:r>
              <a:rPr lang="de-DE" dirty="0" smtClean="0">
                <a:latin typeface="Palatino Linotype" pitchFamily="18" charset="0"/>
              </a:rPr>
              <a:t>Masterarbeit</a:t>
            </a:r>
          </a:p>
          <a:p>
            <a:r>
              <a:rPr lang="de-DE" dirty="0" smtClean="0"/>
              <a:t>Risiken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b="1" dirty="0" smtClean="0">
                <a:latin typeface="Palatino Linotype" pitchFamily="18" charset="0"/>
              </a:rPr>
              <a:t>Fazit und Ausblick</a:t>
            </a: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Fazit und Ausblick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Context-Awareness</a:t>
            </a:r>
            <a:r>
              <a:rPr lang="de-DE" dirty="0" smtClean="0"/>
              <a:t> kein neues Thema</a:t>
            </a:r>
          </a:p>
          <a:p>
            <a:r>
              <a:rPr lang="de-DE" dirty="0" smtClean="0"/>
              <a:t>viele Entwicklungskonzepte</a:t>
            </a:r>
          </a:p>
          <a:p>
            <a:r>
              <a:rPr lang="de-DE" dirty="0" smtClean="0"/>
              <a:t>keine (bzw. wenig) brauchbaren Implementierungen von </a:t>
            </a:r>
            <a:r>
              <a:rPr lang="de-DE" dirty="0" err="1" smtClean="0"/>
              <a:t>Context</a:t>
            </a:r>
            <a:r>
              <a:rPr lang="de-DE" dirty="0" smtClean="0"/>
              <a:t>-Aware Systemen für Multimedia-Anwendungen</a:t>
            </a:r>
          </a:p>
          <a:p>
            <a:r>
              <a:rPr lang="de-DE" dirty="0" smtClean="0"/>
              <a:t>keine Frage der Technologie, sondern eine Frage des guten Konzeptes</a:t>
            </a:r>
          </a:p>
          <a:p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pic>
        <p:nvPicPr>
          <p:cNvPr id="8194" name="Picture 2" descr="C:\Dokumente und Einstellungen\kgb\Desktop\aw2-bilder\new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86190"/>
            <a:ext cx="2143140" cy="2678926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0" y="1600199"/>
            <a:ext cx="5972188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57158" y="1571612"/>
            <a:ext cx="6429420" cy="4829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[Dey01]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err="1" smtClean="0">
                <a:latin typeface="Palatino Linotype" pitchFamily="18" charset="0"/>
              </a:rPr>
              <a:t>Anind</a:t>
            </a:r>
            <a:r>
              <a:rPr lang="en-US" sz="2000" dirty="0" smtClean="0">
                <a:latin typeface="Palatino Linotype" pitchFamily="18" charset="0"/>
              </a:rPr>
              <a:t> K. </a:t>
            </a:r>
            <a:r>
              <a:rPr lang="en-US" sz="2000" dirty="0" err="1" smtClean="0">
                <a:latin typeface="Palatino Linotype" pitchFamily="18" charset="0"/>
              </a:rPr>
              <a:t>Dey</a:t>
            </a:r>
            <a:r>
              <a:rPr lang="en-US" sz="2000" dirty="0" smtClean="0">
                <a:latin typeface="Palatino Linotype" pitchFamily="18" charset="0"/>
              </a:rPr>
              <a:t> (</a:t>
            </a:r>
            <a:r>
              <a:rPr lang="en-US" sz="2000" dirty="0" err="1" smtClean="0">
                <a:latin typeface="Palatino Linotype" pitchFamily="18" charset="0"/>
              </a:rPr>
              <a:t>Hrsg</a:t>
            </a:r>
            <a:r>
              <a:rPr lang="en-US" sz="2000" dirty="0" smtClean="0">
                <a:latin typeface="Palatino Linotype" pitchFamily="18" charset="0"/>
              </a:rPr>
              <a:t>.), </a:t>
            </a:r>
            <a:r>
              <a:rPr lang="de-DE" sz="2000" dirty="0" smtClean="0">
                <a:latin typeface="Palatino Linotype" pitchFamily="18" charset="0"/>
              </a:rPr>
              <a:t>„Understanding </a:t>
            </a:r>
            <a:r>
              <a:rPr lang="de-DE" sz="2000" dirty="0" err="1" smtClean="0">
                <a:latin typeface="Palatino Linotype" pitchFamily="18" charset="0"/>
              </a:rPr>
              <a:t>and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Using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Context</a:t>
            </a:r>
            <a:r>
              <a:rPr lang="en-US" sz="2000" dirty="0" smtClean="0">
                <a:latin typeface="Palatino Linotype" pitchFamily="18" charset="0"/>
              </a:rPr>
              <a:t>”, Atlanta, 2001</a:t>
            </a:r>
            <a:endParaRPr lang="de-DE" sz="2000" dirty="0" smtClean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[Haiber06]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Palatino Linotype" pitchFamily="18" charset="0"/>
              </a:rPr>
              <a:t>André Christian </a:t>
            </a:r>
            <a:r>
              <a:rPr lang="en-US" sz="2000" dirty="0" err="1" smtClean="0">
                <a:latin typeface="Palatino Linotype" pitchFamily="18" charset="0"/>
              </a:rPr>
              <a:t>Haiber</a:t>
            </a:r>
            <a:r>
              <a:rPr lang="en-US" sz="2000" dirty="0" smtClean="0">
                <a:latin typeface="Palatino Linotype" pitchFamily="18" charset="0"/>
              </a:rPr>
              <a:t>, </a:t>
            </a:r>
            <a:r>
              <a:rPr lang="de-DE" sz="2000" dirty="0" smtClean="0">
                <a:latin typeface="Palatino Linotype" pitchFamily="18" charset="0"/>
              </a:rPr>
              <a:t>„ </a:t>
            </a:r>
            <a:r>
              <a:rPr lang="de-DE" sz="2000" dirty="0" err="1" smtClean="0">
                <a:latin typeface="Palatino Linotype" pitchFamily="18" charset="0"/>
              </a:rPr>
              <a:t>Context</a:t>
            </a:r>
            <a:r>
              <a:rPr lang="de-DE" sz="2000" dirty="0" smtClean="0">
                <a:latin typeface="Palatino Linotype" pitchFamily="18" charset="0"/>
              </a:rPr>
              <a:t>-Aware Services und </a:t>
            </a:r>
            <a:r>
              <a:rPr lang="de-DE" sz="2000" dirty="0" err="1" smtClean="0">
                <a:latin typeface="Palatino Linotype" pitchFamily="18" charset="0"/>
              </a:rPr>
              <a:t>Ubiquitous</a:t>
            </a:r>
            <a:r>
              <a:rPr lang="de-DE" sz="2000" dirty="0" smtClean="0">
                <a:latin typeface="Palatino Linotype" pitchFamily="18" charset="0"/>
              </a:rPr>
              <a:t> Computing</a:t>
            </a:r>
            <a:r>
              <a:rPr lang="en-US" sz="2000" dirty="0" smtClean="0">
                <a:latin typeface="Palatino Linotype" pitchFamily="18" charset="0"/>
              </a:rPr>
              <a:t>”, </a:t>
            </a:r>
            <a:r>
              <a:rPr lang="en-US" sz="2000" dirty="0" err="1" smtClean="0">
                <a:latin typeface="Palatino Linotype" pitchFamily="18" charset="0"/>
              </a:rPr>
              <a:t>Seminararbeit</a:t>
            </a:r>
            <a:r>
              <a:rPr lang="en-US" sz="2000" dirty="0" smtClean="0">
                <a:latin typeface="Palatino Linotype" pitchFamily="18" charset="0"/>
              </a:rPr>
              <a:t>, Karlsruhe, 2006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[LKH06]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Palatino Linotype" pitchFamily="18" charset="0"/>
              </a:rPr>
              <a:t>H. Lee, J. Kim und J. Huh, </a:t>
            </a:r>
            <a:r>
              <a:rPr lang="de-DE" sz="2000" dirty="0" smtClean="0">
                <a:latin typeface="Palatino Linotype" pitchFamily="18" charset="0"/>
              </a:rPr>
              <a:t>„</a:t>
            </a:r>
            <a:r>
              <a:rPr lang="de-DE" sz="2000" dirty="0" err="1" smtClean="0">
                <a:latin typeface="Palatino Linotype" pitchFamily="18" charset="0"/>
              </a:rPr>
              <a:t>Context</a:t>
            </a:r>
            <a:r>
              <a:rPr lang="de-DE" sz="2000" dirty="0" smtClean="0">
                <a:latin typeface="Palatino Linotype" pitchFamily="18" charset="0"/>
              </a:rPr>
              <a:t>-Aware </a:t>
            </a:r>
            <a:r>
              <a:rPr lang="de-DE" sz="2000" dirty="0" err="1" smtClean="0">
                <a:latin typeface="Palatino Linotype" pitchFamily="18" charset="0"/>
              </a:rPr>
              <a:t>based</a:t>
            </a:r>
            <a:r>
              <a:rPr lang="de-DE" sz="2000" dirty="0" smtClean="0">
                <a:latin typeface="Palatino Linotype" pitchFamily="18" charset="0"/>
              </a:rPr>
              <a:t> Mobile Services </a:t>
            </a:r>
            <a:r>
              <a:rPr lang="de-DE" sz="2000" dirty="0" err="1" smtClean="0">
                <a:latin typeface="Palatino Linotype" pitchFamily="18" charset="0"/>
              </a:rPr>
              <a:t>for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Ubiquitous</a:t>
            </a:r>
            <a:r>
              <a:rPr lang="de-DE" sz="2000" dirty="0" smtClean="0">
                <a:latin typeface="Palatino Linotype" pitchFamily="18" charset="0"/>
              </a:rPr>
              <a:t> Home“,  ISBN 89-5519-4, 2006</a:t>
            </a:r>
            <a:endParaRPr lang="en-US" sz="2000" dirty="0" smtClean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[ASSCFL06]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Palatino Linotype" pitchFamily="18" charset="0"/>
              </a:rPr>
              <a:t>R. de </a:t>
            </a:r>
            <a:r>
              <a:rPr lang="en-US" sz="2000" dirty="0" err="1" smtClean="0">
                <a:latin typeface="Palatino Linotype" pitchFamily="18" charset="0"/>
              </a:rPr>
              <a:t>Almedia</a:t>
            </a:r>
            <a:r>
              <a:rPr lang="en-US" sz="2000" dirty="0" smtClean="0">
                <a:latin typeface="Palatino Linotype" pitchFamily="18" charset="0"/>
              </a:rPr>
              <a:t>, C. de Souza </a:t>
            </a:r>
            <a:r>
              <a:rPr lang="en-US" sz="2000" dirty="0" err="1" smtClean="0">
                <a:latin typeface="Palatino Linotype" pitchFamily="18" charset="0"/>
              </a:rPr>
              <a:t>Baptista</a:t>
            </a:r>
            <a:r>
              <a:rPr lang="en-US" sz="2000" dirty="0" smtClean="0">
                <a:latin typeface="Palatino Linotype" pitchFamily="18" charset="0"/>
              </a:rPr>
              <a:t>, R. </a:t>
            </a:r>
            <a:r>
              <a:rPr lang="en-US" sz="2000" dirty="0" err="1" smtClean="0">
                <a:latin typeface="Palatino Linotype" pitchFamily="18" charset="0"/>
              </a:rPr>
              <a:t>da</a:t>
            </a:r>
            <a:r>
              <a:rPr lang="en-US" sz="2000" dirty="0" smtClean="0">
                <a:latin typeface="Palatino Linotype" pitchFamily="18" charset="0"/>
              </a:rPr>
              <a:t> Silva, C. </a:t>
            </a:r>
            <a:r>
              <a:rPr lang="en-US" sz="2000" dirty="0" err="1" smtClean="0">
                <a:latin typeface="Palatino Linotype" pitchFamily="18" charset="0"/>
              </a:rPr>
              <a:t>Campelo</a:t>
            </a:r>
            <a:r>
              <a:rPr lang="en-US" sz="2000" dirty="0" smtClean="0">
                <a:latin typeface="Palatino Linotype" pitchFamily="18" charset="0"/>
              </a:rPr>
              <a:t>, F. de </a:t>
            </a:r>
            <a:r>
              <a:rPr lang="en-US" sz="2000" dirty="0" err="1" smtClean="0">
                <a:latin typeface="Palatino Linotype" pitchFamily="18" charset="0"/>
              </a:rPr>
              <a:t>Figueirêdo</a:t>
            </a:r>
            <a:r>
              <a:rPr lang="en-US" sz="2000" dirty="0" smtClean="0">
                <a:latin typeface="Palatino Linotype" pitchFamily="18" charset="0"/>
              </a:rPr>
              <a:t> und A. </a:t>
            </a:r>
            <a:r>
              <a:rPr lang="en-US" sz="2000" dirty="0" err="1" smtClean="0">
                <a:latin typeface="Palatino Linotype" pitchFamily="18" charset="0"/>
              </a:rPr>
              <a:t>Lacerda</a:t>
            </a:r>
            <a:r>
              <a:rPr lang="en-US" sz="2000" dirty="0" smtClean="0">
                <a:latin typeface="Palatino Linotype" pitchFamily="18" charset="0"/>
              </a:rPr>
              <a:t>, </a:t>
            </a:r>
            <a:r>
              <a:rPr lang="de-DE" sz="2000" dirty="0" smtClean="0">
                <a:latin typeface="Palatino Linotype" pitchFamily="18" charset="0"/>
              </a:rPr>
              <a:t>„A </a:t>
            </a:r>
            <a:r>
              <a:rPr lang="de-DE" sz="2000" dirty="0" err="1" smtClean="0">
                <a:latin typeface="Palatino Linotype" pitchFamily="18" charset="0"/>
              </a:rPr>
              <a:t>Context</a:t>
            </a:r>
            <a:r>
              <a:rPr lang="de-DE" sz="2000" dirty="0" smtClean="0">
                <a:latin typeface="Palatino Linotype" pitchFamily="18" charset="0"/>
              </a:rPr>
              <a:t>-Aware System </a:t>
            </a:r>
            <a:r>
              <a:rPr lang="de-DE" sz="2000" dirty="0" err="1" smtClean="0">
                <a:latin typeface="Palatino Linotype" pitchFamily="18" charset="0"/>
              </a:rPr>
              <a:t>Based</a:t>
            </a:r>
            <a:r>
              <a:rPr lang="de-DE" sz="2000" dirty="0" smtClean="0">
                <a:latin typeface="Palatino Linotype" pitchFamily="18" charset="0"/>
              </a:rPr>
              <a:t> on Service-</a:t>
            </a:r>
            <a:r>
              <a:rPr lang="de-DE" sz="2000" dirty="0" err="1" smtClean="0">
                <a:latin typeface="Palatino Linotype" pitchFamily="18" charset="0"/>
              </a:rPr>
              <a:t>Oriented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Architecture</a:t>
            </a:r>
            <a:r>
              <a:rPr lang="en-US" sz="2000" dirty="0" smtClean="0">
                <a:latin typeface="Palatino Linotype" pitchFamily="18" charset="0"/>
              </a:rPr>
              <a:t>”, IEEE, 2006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[DRRS04]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Palatino Linotype" pitchFamily="18" charset="0"/>
              </a:rPr>
              <a:t>O. </a:t>
            </a:r>
            <a:r>
              <a:rPr lang="en-US" sz="2000" dirty="0" err="1" smtClean="0">
                <a:latin typeface="Palatino Linotype" pitchFamily="18" charset="0"/>
              </a:rPr>
              <a:t>Davidyuk</a:t>
            </a:r>
            <a:r>
              <a:rPr lang="en-US" sz="2000" dirty="0" smtClean="0">
                <a:latin typeface="Palatino Linotype" pitchFamily="18" charset="0"/>
              </a:rPr>
              <a:t>, J. </a:t>
            </a:r>
            <a:r>
              <a:rPr lang="en-US" sz="2000" dirty="0" err="1" smtClean="0">
                <a:latin typeface="Palatino Linotype" pitchFamily="18" charset="0"/>
              </a:rPr>
              <a:t>Riekki</a:t>
            </a:r>
            <a:r>
              <a:rPr lang="en-US" sz="2000" dirty="0" smtClean="0">
                <a:latin typeface="Palatino Linotype" pitchFamily="18" charset="0"/>
              </a:rPr>
              <a:t>, V. </a:t>
            </a:r>
            <a:r>
              <a:rPr lang="en-US" sz="2000" dirty="0" err="1" smtClean="0">
                <a:latin typeface="Palatino Linotype" pitchFamily="18" charset="0"/>
              </a:rPr>
              <a:t>Rautio</a:t>
            </a:r>
            <a:r>
              <a:rPr lang="en-US" sz="2000" dirty="0" smtClean="0">
                <a:latin typeface="Palatino Linotype" pitchFamily="18" charset="0"/>
              </a:rPr>
              <a:t> und J. Sun, </a:t>
            </a:r>
            <a:r>
              <a:rPr lang="de-DE" sz="2000" dirty="0" smtClean="0">
                <a:latin typeface="Palatino Linotype" pitchFamily="18" charset="0"/>
              </a:rPr>
              <a:t>„</a:t>
            </a:r>
            <a:r>
              <a:rPr lang="de-DE" sz="2000" dirty="0" err="1" smtClean="0">
                <a:latin typeface="Palatino Linotype" pitchFamily="18" charset="0"/>
              </a:rPr>
              <a:t>Context</a:t>
            </a:r>
            <a:r>
              <a:rPr lang="de-DE" sz="2000" dirty="0" smtClean="0">
                <a:latin typeface="Palatino Linotype" pitchFamily="18" charset="0"/>
              </a:rPr>
              <a:t>-Aware Middleware </a:t>
            </a:r>
            <a:r>
              <a:rPr lang="de-DE" sz="2000" dirty="0" err="1" smtClean="0">
                <a:latin typeface="Palatino Linotype" pitchFamily="18" charset="0"/>
              </a:rPr>
              <a:t>for</a:t>
            </a:r>
            <a:r>
              <a:rPr lang="de-DE" sz="2000" dirty="0" smtClean="0">
                <a:latin typeface="Palatino Linotype" pitchFamily="18" charset="0"/>
              </a:rPr>
              <a:t> Mobile Multimedia </a:t>
            </a:r>
            <a:r>
              <a:rPr lang="de-DE" sz="2000" dirty="0" err="1" smtClean="0">
                <a:latin typeface="Palatino Linotype" pitchFamily="18" charset="0"/>
              </a:rPr>
              <a:t>Applications</a:t>
            </a:r>
            <a:r>
              <a:rPr lang="en-US" sz="2000" dirty="0" smtClean="0">
                <a:latin typeface="Palatino Linotype" pitchFamily="18" charset="0"/>
              </a:rPr>
              <a:t>”, Third International Conference on Mobile and Ubiquitous Multimedia , College Park, MD, 213-220, 2004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latin typeface="Palatino Linotype" pitchFamily="18" charset="0"/>
              </a:rPr>
              <a:t>[BLLH05]</a:t>
            </a:r>
            <a:endParaRPr lang="de-DE" sz="2800" dirty="0" smtClean="0">
              <a:latin typeface="Palatino Linotype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latin typeface="Palatino Linotype" pitchFamily="18" charset="0"/>
              </a:rPr>
              <a:t>S. </a:t>
            </a:r>
            <a:r>
              <a:rPr lang="en-US" sz="2000" dirty="0" err="1" smtClean="0">
                <a:latin typeface="Palatino Linotype" pitchFamily="18" charset="0"/>
              </a:rPr>
              <a:t>Baek</a:t>
            </a:r>
            <a:r>
              <a:rPr lang="en-US" sz="2000" dirty="0" smtClean="0">
                <a:latin typeface="Palatino Linotype" pitchFamily="18" charset="0"/>
              </a:rPr>
              <a:t>, H. Lee, S. Lim und J. Huh, </a:t>
            </a:r>
            <a:r>
              <a:rPr lang="de-DE" sz="2000" dirty="0" smtClean="0">
                <a:latin typeface="Palatino Linotype" pitchFamily="18" charset="0"/>
              </a:rPr>
              <a:t>„Managing </a:t>
            </a:r>
            <a:r>
              <a:rPr lang="de-DE" sz="2000" dirty="0" err="1" smtClean="0">
                <a:latin typeface="Palatino Linotype" pitchFamily="18" charset="0"/>
              </a:rPr>
              <a:t>Mechanism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for</a:t>
            </a:r>
            <a:r>
              <a:rPr lang="de-DE" sz="2000" dirty="0" smtClean="0">
                <a:latin typeface="Palatino Linotype" pitchFamily="18" charset="0"/>
              </a:rPr>
              <a:t> Service </a:t>
            </a:r>
            <a:r>
              <a:rPr lang="de-DE" sz="2000" dirty="0" err="1" smtClean="0">
                <a:latin typeface="Palatino Linotype" pitchFamily="18" charset="0"/>
              </a:rPr>
              <a:t>Compatibility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and</a:t>
            </a:r>
            <a:r>
              <a:rPr lang="de-DE" sz="2000" dirty="0" smtClean="0">
                <a:latin typeface="Palatino Linotype" pitchFamily="18" charset="0"/>
              </a:rPr>
              <a:t> Interaction </a:t>
            </a:r>
            <a:r>
              <a:rPr lang="de-DE" sz="2000" dirty="0" err="1" smtClean="0">
                <a:latin typeface="Palatino Linotype" pitchFamily="18" charset="0"/>
              </a:rPr>
              <a:t>Issues</a:t>
            </a:r>
            <a:r>
              <a:rPr lang="de-DE" sz="2000" dirty="0" smtClean="0">
                <a:latin typeface="Palatino Linotype" pitchFamily="18" charset="0"/>
              </a:rPr>
              <a:t> in </a:t>
            </a:r>
            <a:r>
              <a:rPr lang="de-DE" sz="2000" dirty="0" err="1" smtClean="0">
                <a:latin typeface="Palatino Linotype" pitchFamily="18" charset="0"/>
              </a:rPr>
              <a:t>Context-aware</a:t>
            </a:r>
            <a:r>
              <a:rPr lang="de-DE" sz="2000" dirty="0" smtClean="0">
                <a:latin typeface="Palatino Linotype" pitchFamily="18" charset="0"/>
              </a:rPr>
              <a:t> </a:t>
            </a:r>
            <a:r>
              <a:rPr lang="de-DE" sz="2000" dirty="0" err="1" smtClean="0">
                <a:latin typeface="Palatino Linotype" pitchFamily="18" charset="0"/>
              </a:rPr>
              <a:t>Ubiquitous</a:t>
            </a:r>
            <a:r>
              <a:rPr lang="de-DE" sz="2000" dirty="0" smtClean="0">
                <a:latin typeface="Palatino Linotype" pitchFamily="18" charset="0"/>
              </a:rPr>
              <a:t> Home</a:t>
            </a:r>
            <a:r>
              <a:rPr lang="en-US" sz="2000" dirty="0" smtClean="0">
                <a:latin typeface="Palatino Linotype" pitchFamily="18" charset="0"/>
              </a:rPr>
              <a:t>”, IEEE,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700" dirty="0" smtClean="0">
                <a:latin typeface="Palatino Linotype" pitchFamily="18" charset="0"/>
              </a:rPr>
              <a:t>Vielen Dank für Ihre Aufmerksamkeit!</a:t>
            </a:r>
            <a:endParaRPr lang="de-DE" sz="3700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3074" name="Picture 2" descr="D:\STUDIUM\MASTER\SEMESTER 3\AW2\aw2-bilder\applause_by_mio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889" y="1643050"/>
            <a:ext cx="7562325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300" dirty="0" smtClean="0">
                <a:latin typeface="Palatino Linotype" pitchFamily="18" charset="0"/>
              </a:rPr>
              <a:t>Anhang: System-Architektur von CAMUS</a:t>
            </a:r>
            <a:endParaRPr lang="de-DE" sz="3300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AW2: </a:t>
            </a:r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46" y="1595444"/>
            <a:ext cx="4564930" cy="469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643438" y="1600198"/>
            <a:ext cx="4286280" cy="4829198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latin typeface="Palatino Linotype" pitchFamily="18" charset="0"/>
              </a:rPr>
              <a:t>CAMUS Main Server (CAMUS-MS)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Kontrolle über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(User und Umgebung)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Verschicken von Events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Auffindung einer passenden Action</a:t>
            </a:r>
          </a:p>
          <a:p>
            <a:r>
              <a:rPr lang="de-DE" dirty="0" smtClean="0">
                <a:latin typeface="Palatino Linotype" pitchFamily="18" charset="0"/>
              </a:rPr>
              <a:t>Service Agent Manager (SAM)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Kontrolle und Verwaltung von SA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Senden von Sensor-Daten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Empfang von MS-Anweisungen</a:t>
            </a:r>
          </a:p>
          <a:p>
            <a:r>
              <a:rPr lang="de-DE" dirty="0" smtClean="0">
                <a:latin typeface="Palatino Linotype" pitchFamily="18" charset="0"/>
              </a:rPr>
              <a:t>Service Agent (SA)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Ausführung von Actions</a:t>
            </a:r>
          </a:p>
          <a:p>
            <a:r>
              <a:rPr lang="de-DE" dirty="0" smtClean="0">
                <a:latin typeface="Palatino Linotype" pitchFamily="18" charset="0"/>
              </a:rPr>
              <a:t>Planet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Kommunikations-Framework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binäre Message-</a:t>
            </a:r>
            <a:r>
              <a:rPr lang="de-DE" dirty="0" err="1" smtClean="0">
                <a:latin typeface="Palatino Linotype" pitchFamily="18" charset="0"/>
              </a:rPr>
              <a:t>Encoding</a:t>
            </a:r>
            <a:endParaRPr lang="de-DE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Anhang: CAMUS-Experiment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AW2: </a:t>
            </a:r>
            <a:r>
              <a:rPr lang="de-DE" dirty="0" err="1" smtClean="0"/>
              <a:t>Context-Awareness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3"/>
            <a:ext cx="2143140" cy="154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0410" y="1571612"/>
            <a:ext cx="2214578" cy="159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0410" y="3214686"/>
            <a:ext cx="22217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143140" cy="161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857760"/>
            <a:ext cx="2143140" cy="16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Nach oben gebogener Pfeil 12"/>
          <p:cNvSpPr/>
          <p:nvPr/>
        </p:nvSpPr>
        <p:spPr>
          <a:xfrm rot="5400000">
            <a:off x="1857356" y="2857496"/>
            <a:ext cx="1071570" cy="1785950"/>
          </a:xfrm>
          <a:prstGeom prst="bentUpArrow">
            <a:avLst/>
          </a:prstGeom>
          <a:gradFill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Nach oben gebogener Pfeil 16"/>
          <p:cNvSpPr/>
          <p:nvPr/>
        </p:nvSpPr>
        <p:spPr>
          <a:xfrm rot="5400000">
            <a:off x="4714876" y="4572008"/>
            <a:ext cx="1071570" cy="1785950"/>
          </a:xfrm>
          <a:prstGeom prst="bentUpArrow">
            <a:avLst/>
          </a:prstGeom>
          <a:gradFill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428728" y="414338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Palatino Linotype" pitchFamily="18" charset="0"/>
              </a:rPr>
              <a:t>User geht ins Schlafzimmer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86248" y="585789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Palatino Linotype" pitchFamily="18" charset="0"/>
              </a:rPr>
              <a:t>User geht ins Kinderzimmer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500166" y="257174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RFID-Reader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214810" y="421481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RFID-Reader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429388" y="557214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</a:rPr>
              <a:t>Camera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</a:rPr>
              <a:t>sensor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434731" y="2137045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Palatino Linotype" pitchFamily="18" charset="0"/>
              </a:rPr>
              <a:t>Wohnzimmer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-434731" y="3851557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Palatino Linotype" pitchFamily="18" charset="0"/>
              </a:rPr>
              <a:t>Schlafzimmer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-458308" y="5530351"/>
            <a:ext cx="171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Palatino Linotype" pitchFamily="18" charset="0"/>
              </a:rPr>
              <a:t>Kinderzimmer</a:t>
            </a:r>
            <a:endParaRPr lang="de-DE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b="1" dirty="0" smtClean="0">
                <a:latin typeface="Palatino Linotype" pitchFamily="18" charset="0"/>
              </a:rPr>
              <a:t>Einleitung</a:t>
            </a:r>
          </a:p>
          <a:p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-Aware Services</a:t>
            </a:r>
          </a:p>
          <a:p>
            <a:r>
              <a:rPr lang="de-DE" dirty="0" smtClean="0">
                <a:latin typeface="Palatino Linotype" pitchFamily="18" charset="0"/>
              </a:rPr>
              <a:t>Architekturüberlegung</a:t>
            </a:r>
          </a:p>
          <a:p>
            <a:r>
              <a:rPr lang="de-DE" dirty="0" smtClean="0">
                <a:latin typeface="Palatino Linotype" pitchFamily="18" charset="0"/>
              </a:rPr>
              <a:t>Masterarbeit</a:t>
            </a:r>
          </a:p>
          <a:p>
            <a:r>
              <a:rPr lang="de-DE" dirty="0" smtClean="0"/>
              <a:t>Risiken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Fazit und Ausblick</a:t>
            </a: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Palatino Linotype" pitchFamily="18" charset="0"/>
              </a:rPr>
              <a:t>Anwendungsszenario aus AW1</a:t>
            </a:r>
            <a:endParaRPr lang="de-DE" dirty="0">
              <a:latin typeface="Palatino Linotype" pitchFamily="18" charset="0"/>
            </a:endParaRPr>
          </a:p>
        </p:txBody>
      </p:sp>
      <p:pic>
        <p:nvPicPr>
          <p:cNvPr id="7" name="Inhaltsplatzhalter 6" descr="pdadweeb-79632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728" y="2990105"/>
            <a:ext cx="1685908" cy="12644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821537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>
                <a:latin typeface="Palatino Linotype" pitchFamily="18" charset="0"/>
              </a:rPr>
              <a:t>    Verwendung externer Bildschirme für eine bessere Videopräsentation auf mobilen Geräten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3571868" y="3847361"/>
            <a:ext cx="1571636" cy="1105680"/>
          </a:xfrm>
          <a:prstGeom prst="rightArrow">
            <a:avLst/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bld058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4418865"/>
            <a:ext cx="1572486" cy="158190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Grafik 17" descr="fu_imflieg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3184697"/>
            <a:ext cx="2439992" cy="244861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Einleitung</a:t>
            </a:r>
          </a:p>
          <a:p>
            <a:r>
              <a:rPr lang="de-DE" b="1" dirty="0" err="1" smtClean="0">
                <a:latin typeface="Palatino Linotype" pitchFamily="18" charset="0"/>
              </a:rPr>
              <a:t>Context</a:t>
            </a:r>
            <a:r>
              <a:rPr lang="de-DE" b="1" dirty="0" smtClean="0">
                <a:latin typeface="Palatino Linotype" pitchFamily="18" charset="0"/>
              </a:rPr>
              <a:t>-Aware Services</a:t>
            </a:r>
          </a:p>
          <a:p>
            <a:r>
              <a:rPr lang="de-DE" dirty="0" smtClean="0">
                <a:latin typeface="Palatino Linotype" pitchFamily="18" charset="0"/>
              </a:rPr>
              <a:t>Architekturüberlegung</a:t>
            </a:r>
          </a:p>
          <a:p>
            <a:r>
              <a:rPr lang="de-DE" dirty="0" smtClean="0">
                <a:latin typeface="Palatino Linotype" pitchFamily="18" charset="0"/>
              </a:rPr>
              <a:t>Masterarbeit</a:t>
            </a:r>
          </a:p>
          <a:p>
            <a:r>
              <a:rPr lang="de-DE" dirty="0" smtClean="0"/>
              <a:t>Risiken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Fazit un</a:t>
            </a:r>
            <a:r>
              <a:rPr lang="de-DE" dirty="0" smtClean="0"/>
              <a:t>d Ausblick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Palatino Linotype" pitchFamily="18" charset="0"/>
              </a:rPr>
              <a:t>Context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Palatino Linotype" pitchFamily="18" charset="0"/>
              </a:rPr>
              <a:t>jede Information, die benutzt werden kann, um die Situation einer </a:t>
            </a:r>
            <a:r>
              <a:rPr lang="de-DE" i="1" dirty="0" err="1" smtClean="0">
                <a:latin typeface="Palatino Linotype" pitchFamily="18" charset="0"/>
              </a:rPr>
              <a:t>Entity</a:t>
            </a:r>
            <a:r>
              <a:rPr lang="de-DE" dirty="0" smtClean="0">
                <a:latin typeface="Palatino Linotype" pitchFamily="18" charset="0"/>
              </a:rPr>
              <a:t> zu charakterisieren </a:t>
            </a:r>
          </a:p>
          <a:p>
            <a:pPr>
              <a:buNone/>
            </a:pP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Modellierung von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endParaRPr lang="de-DE" dirty="0" smtClean="0">
              <a:latin typeface="Palatino Linotype" pitchFamily="18" charset="0"/>
            </a:endParaRPr>
          </a:p>
          <a:p>
            <a:pPr lvl="1"/>
            <a:r>
              <a:rPr lang="de-DE" dirty="0" smtClean="0">
                <a:latin typeface="Palatino Linotype" pitchFamily="18" charset="0"/>
              </a:rPr>
              <a:t>Welche Informationen sind für die jeweilige Interaktion relevant?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Wie können diese Informationen gewonnen werden?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Wie werden diese Informationen zu einem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zusammengefasst, verwaltet und gespeichert?</a:t>
            </a:r>
          </a:p>
          <a:p>
            <a:pPr lvl="1"/>
            <a:endParaRPr lang="de-DE" dirty="0" smtClean="0">
              <a:latin typeface="Palatino Linotype" pitchFamily="18" charset="0"/>
            </a:endParaRPr>
          </a:p>
          <a:p>
            <a:pPr lvl="1">
              <a:buNone/>
            </a:pPr>
            <a:endParaRPr lang="de-DE" dirty="0" smtClean="0">
              <a:latin typeface="Palatino Linotype" pitchFamily="18" charset="0"/>
            </a:endParaRPr>
          </a:p>
          <a:p>
            <a:endParaRPr lang="de-DE" dirty="0" smtClean="0">
              <a:latin typeface="Palatino Linotype" pitchFamily="18" charset="0"/>
            </a:endParaRPr>
          </a:p>
          <a:p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Palatino Linotype" pitchFamily="18" charset="0"/>
              </a:rPr>
              <a:t>Context-Awareness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1757361"/>
          </a:xfrm>
        </p:spPr>
        <p:txBody>
          <a:bodyPr>
            <a:noAutofit/>
          </a:bodyPr>
          <a:lstStyle/>
          <a:p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</a:t>
            </a:r>
            <a:r>
              <a:rPr lang="de-DE" dirty="0" err="1" smtClean="0">
                <a:latin typeface="Palatino Linotype" pitchFamily="18" charset="0"/>
              </a:rPr>
              <a:t>Awareness</a:t>
            </a:r>
            <a:r>
              <a:rPr lang="de-DE" dirty="0" smtClean="0">
                <a:latin typeface="Palatino Linotype" pitchFamily="18" charset="0"/>
              </a:rPr>
              <a:t> ist die Fähigkeit  von Anwendungen, die Informationen über ihren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 (also ihre Umgebung) benutzen um ihr Verhalten darauf abzustimmen.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034" y="3571876"/>
            <a:ext cx="5715040" cy="2571768"/>
          </a:xfrm>
        </p:spPr>
        <p:txBody>
          <a:bodyPr>
            <a:noAutofit/>
          </a:bodyPr>
          <a:lstStyle/>
          <a:p>
            <a:r>
              <a:rPr lang="de-DE" dirty="0" smtClean="0">
                <a:latin typeface="Palatino Linotype" pitchFamily="18" charset="0"/>
              </a:rPr>
              <a:t>Mit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-Aware Services wird versucht Dienste in der Umgebung zu identifizieren und sie zusammenzuführen, um die beste Lösung für die Erfüllung einer Aufgabe zu bieten.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170" name="Picture 2" descr="C:\Dokumente und Einstellungen\kgb\Desktop\aw2-bilder\bsn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4422" y="3429000"/>
            <a:ext cx="2298106" cy="2643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900" dirty="0" smtClean="0">
                <a:latin typeface="Palatino Linotype" pitchFamily="18" charset="0"/>
              </a:rPr>
              <a:t>Eigenschaften von </a:t>
            </a:r>
            <a:r>
              <a:rPr lang="de-DE" sz="2900" dirty="0" err="1" smtClean="0">
                <a:latin typeface="Palatino Linotype" pitchFamily="18" charset="0"/>
              </a:rPr>
              <a:t>Context-Awareness</a:t>
            </a:r>
            <a:r>
              <a:rPr lang="de-DE" sz="2900" dirty="0" smtClean="0">
                <a:latin typeface="Palatino Linotype" pitchFamily="18" charset="0"/>
              </a:rPr>
              <a:t> Systemen</a:t>
            </a:r>
            <a:endParaRPr lang="de-DE" sz="2900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Palatino Linotype" pitchFamily="18" charset="0"/>
              </a:rPr>
              <a:t>Erfassung von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 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Datengewinnung mit Hilfe von Sensoren</a:t>
            </a:r>
          </a:p>
          <a:p>
            <a:pPr lvl="1"/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-Bildung aus den Input-Daten</a:t>
            </a:r>
          </a:p>
          <a:p>
            <a:r>
              <a:rPr lang="de-DE" dirty="0" smtClean="0">
                <a:latin typeface="Palatino Linotype" pitchFamily="18" charset="0"/>
              </a:rPr>
              <a:t>Reaktionsentscheidung 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Analyse des </a:t>
            </a:r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 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Generierung von Antwort-Aktion</a:t>
            </a:r>
          </a:p>
          <a:p>
            <a:r>
              <a:rPr lang="de-DE" dirty="0" smtClean="0">
                <a:latin typeface="Palatino Linotype" pitchFamily="18" charset="0"/>
              </a:rPr>
              <a:t>Ausführung von Aktionen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Auffindung von Ressourcen</a:t>
            </a:r>
          </a:p>
          <a:p>
            <a:pPr lvl="1"/>
            <a:r>
              <a:rPr lang="de-DE" dirty="0" smtClean="0">
                <a:latin typeface="Palatino Linotype" pitchFamily="18" charset="0"/>
              </a:rPr>
              <a:t>Beanspruchung von Ressourcen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Agenda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de-DE" dirty="0" smtClean="0">
                <a:latin typeface="Palatino Linotype" pitchFamily="18" charset="0"/>
              </a:rPr>
              <a:t>Einleitung</a:t>
            </a:r>
          </a:p>
          <a:p>
            <a:r>
              <a:rPr lang="de-DE" dirty="0" err="1" smtClean="0">
                <a:latin typeface="Palatino Linotype" pitchFamily="18" charset="0"/>
              </a:rPr>
              <a:t>Context</a:t>
            </a:r>
            <a:r>
              <a:rPr lang="de-DE" dirty="0" smtClean="0">
                <a:latin typeface="Palatino Linotype" pitchFamily="18" charset="0"/>
              </a:rPr>
              <a:t>-Aware Services</a:t>
            </a:r>
          </a:p>
          <a:p>
            <a:r>
              <a:rPr lang="de-DE" b="1" dirty="0" smtClean="0">
                <a:latin typeface="Palatino Linotype" pitchFamily="18" charset="0"/>
              </a:rPr>
              <a:t>Architekturüberlegung</a:t>
            </a:r>
          </a:p>
          <a:p>
            <a:r>
              <a:rPr lang="de-DE" dirty="0" smtClean="0">
                <a:latin typeface="Palatino Linotype" pitchFamily="18" charset="0"/>
              </a:rPr>
              <a:t>Masterarbeit</a:t>
            </a:r>
          </a:p>
          <a:p>
            <a:r>
              <a:rPr lang="de-DE" dirty="0" smtClean="0"/>
              <a:t>Risiken</a:t>
            </a:r>
            <a:endParaRPr lang="de-DE" dirty="0" smtClean="0">
              <a:latin typeface="Palatino Linotype" pitchFamily="18" charset="0"/>
            </a:endParaRPr>
          </a:p>
          <a:p>
            <a:r>
              <a:rPr lang="de-DE" dirty="0" smtClean="0">
                <a:latin typeface="Palatino Linotype" pitchFamily="18" charset="0"/>
              </a:rPr>
              <a:t>Fazit und Ausblick</a:t>
            </a:r>
          </a:p>
          <a:p>
            <a:r>
              <a:rPr lang="de-DE" dirty="0" smtClean="0">
                <a:latin typeface="Palatino Linotype" pitchFamily="18" charset="0"/>
              </a:rPr>
              <a:t>Quellen</a:t>
            </a:r>
            <a:endParaRPr lang="de-DE" dirty="0">
              <a:latin typeface="Palatino Linotyp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21.12.2007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Context</a:t>
            </a:r>
            <a:r>
              <a:rPr lang="de-DE" dirty="0" smtClean="0"/>
              <a:t>-Aware Services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51FC-FCE9-47AF-B876-9092A016DF7A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6146" name="Picture 2" descr="C:\Dokumente und Einstellungen\kgb\Desktop\aw2-bilder\Pigeon_Point_Lighthouse_Lighti_by_themob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541" y="1857364"/>
            <a:ext cx="272956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846</Words>
  <Application>Microsoft Office PowerPoint</Application>
  <PresentationFormat>Bildschirmpräsentation (4:3)</PresentationFormat>
  <Paragraphs>263</Paragraphs>
  <Slides>25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1_Benutzerdefiniertes Design</vt:lpstr>
      <vt:lpstr>Context-Aware Services: Multimedia-Dienste im Flugzeug</vt:lpstr>
      <vt:lpstr>Agenda</vt:lpstr>
      <vt:lpstr>Agenda</vt:lpstr>
      <vt:lpstr>Anwendungsszenario aus AW1</vt:lpstr>
      <vt:lpstr>Agenda</vt:lpstr>
      <vt:lpstr>Context</vt:lpstr>
      <vt:lpstr>Context-Awareness</vt:lpstr>
      <vt:lpstr>Eigenschaften von Context-Awareness Systemen</vt:lpstr>
      <vt:lpstr>Agenda</vt:lpstr>
      <vt:lpstr>Service-orientierte  Architektur (SOA) </vt:lpstr>
      <vt:lpstr>System-Architekturüberlegungen</vt:lpstr>
      <vt:lpstr>Event- vs. direkte Kommunikation</vt:lpstr>
      <vt:lpstr>Kommunikation in Context-Aware System</vt:lpstr>
      <vt:lpstr>Statische vs. Dynamische Systeme</vt:lpstr>
      <vt:lpstr>Context-Aware System für Multimedia</vt:lpstr>
      <vt:lpstr>Agenda</vt:lpstr>
      <vt:lpstr>Masterarbeit</vt:lpstr>
      <vt:lpstr>Agenda</vt:lpstr>
      <vt:lpstr>Risiken</vt:lpstr>
      <vt:lpstr>Agenda</vt:lpstr>
      <vt:lpstr>Fazit und Ausblick</vt:lpstr>
      <vt:lpstr>Quellen</vt:lpstr>
      <vt:lpstr>Vielen Dank für Ihre Aufmerksamkeit!</vt:lpstr>
      <vt:lpstr>Anhang: System-Architektur von CAMUS</vt:lpstr>
      <vt:lpstr>Anhang: CAMUS-Experiment</vt:lpstr>
    </vt:vector>
  </TitlesOfParts>
  <Company>Frost-RL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kgb</dc:creator>
  <cp:lastModifiedBy>agent</cp:lastModifiedBy>
  <cp:revision>1297</cp:revision>
  <dcterms:created xsi:type="dcterms:W3CDTF">2007-04-27T19:26:33Z</dcterms:created>
  <dcterms:modified xsi:type="dcterms:W3CDTF">2007-12-20T12:36:34Z</dcterms:modified>
</cp:coreProperties>
</file>