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1"/>
  </p:notesMasterIdLst>
  <p:sldIdLst>
    <p:sldId id="256" r:id="rId2"/>
    <p:sldId id="257" r:id="rId3"/>
    <p:sldId id="261" r:id="rId4"/>
    <p:sldId id="264" r:id="rId5"/>
    <p:sldId id="265" r:id="rId6"/>
    <p:sldId id="266" r:id="rId7"/>
    <p:sldId id="270" r:id="rId8"/>
    <p:sldId id="271" r:id="rId9"/>
    <p:sldId id="275" r:id="rId10"/>
    <p:sldId id="269" r:id="rId11"/>
    <p:sldId id="258" r:id="rId12"/>
    <p:sldId id="260" r:id="rId13"/>
    <p:sldId id="259" r:id="rId14"/>
    <p:sldId id="267" r:id="rId15"/>
    <p:sldId id="268" r:id="rId16"/>
    <p:sldId id="262" r:id="rId17"/>
    <p:sldId id="263" r:id="rId18"/>
    <p:sldId id="274" r:id="rId19"/>
    <p:sldId id="276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82934" autoAdjust="0"/>
  </p:normalViewPr>
  <p:slideViewPr>
    <p:cSldViewPr>
      <p:cViewPr varScale="1">
        <p:scale>
          <a:sx n="73" d="100"/>
          <a:sy n="73" d="100"/>
        </p:scale>
        <p:origin x="-14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F017F-07C5-4838-B9C8-8F374EB49B3A}" type="datetimeFigureOut">
              <a:rPr lang="de-DE" smtClean="0"/>
              <a:pPr/>
              <a:t>28.05.2009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CA5A1-52C6-44E8-BF5F-0A364EB3A81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de-DE" dirty="0" smtClean="0"/>
              <a:t>Überblick über die Funktion</a:t>
            </a:r>
            <a:r>
              <a:rPr lang="de-DE" baseline="0" dirty="0" smtClean="0"/>
              <a:t> geben um den Stand der Forschung zu verstehen.</a:t>
            </a:r>
          </a:p>
          <a:p>
            <a:pPr>
              <a:buFontTx/>
              <a:buChar char="-"/>
            </a:pPr>
            <a:r>
              <a:rPr lang="de-DE" baseline="0" dirty="0" smtClean="0"/>
              <a:t>Grundsätzlich Pattern Recognition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signal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capture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reduction, feature comparison, distance/similarity metric (or likelihood) model, and decision to minimize cost or error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CA5A1-52C6-44E8-BF5F-0A364EB3A818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1. Aktuell nur </a:t>
            </a:r>
            <a:r>
              <a:rPr lang="de-DE" dirty="0" err="1" smtClean="0"/>
              <a:t>Corpora</a:t>
            </a:r>
            <a:r>
              <a:rPr lang="de-DE" baseline="0" dirty="0" smtClean="0"/>
              <a:t> für viel hauptsprachen (English, </a:t>
            </a:r>
            <a:r>
              <a:rPr lang="de-DE" baseline="0" dirty="0" err="1" smtClean="0"/>
              <a:t>Französich</a:t>
            </a:r>
            <a:r>
              <a:rPr lang="de-DE" baseline="0" dirty="0" smtClean="0"/>
              <a:t>, Spanisch, Deutsch…)</a:t>
            </a:r>
            <a:endParaRPr lang="de-DE" dirty="0" smtClean="0"/>
          </a:p>
          <a:p>
            <a:r>
              <a:rPr lang="de-DE" dirty="0" smtClean="0"/>
              <a:t>2. Automatisches anpassen an </a:t>
            </a:r>
            <a:r>
              <a:rPr lang="de-DE" dirty="0" err="1" smtClean="0"/>
              <a:t>Änderungne</a:t>
            </a:r>
            <a:r>
              <a:rPr lang="de-DE" dirty="0" smtClean="0"/>
              <a:t> der Sprache, geringe Halbwertzeit</a:t>
            </a:r>
          </a:p>
          <a:p>
            <a:r>
              <a:rPr lang="de-DE" dirty="0" smtClean="0"/>
              <a:t>3.Out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Vocabulary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words</a:t>
            </a:r>
            <a:r>
              <a:rPr lang="de-DE" baseline="0" dirty="0" smtClean="0"/>
              <a:t>, Außerhalb der Sprache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CA5A1-52C6-44E8-BF5F-0A364EB3A818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Reihenfolge Keine Wertung </a:t>
            </a:r>
            <a:r>
              <a:rPr lang="de-DE" dirty="0" smtClean="0">
                <a:sym typeface="Wingdings" pitchFamily="2" charset="2"/>
              </a:rPr>
              <a:t>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CA5A1-52C6-44E8-BF5F-0A364EB3A818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DEMO?</a:t>
            </a:r>
          </a:p>
          <a:p>
            <a:r>
              <a:rPr lang="de-DE" dirty="0" smtClean="0"/>
              <a:t>Nur</a:t>
            </a:r>
            <a:r>
              <a:rPr lang="de-DE" baseline="0" dirty="0" smtClean="0"/>
              <a:t> FAQ, keine Reaktion </a:t>
            </a:r>
            <a:r>
              <a:rPr lang="de-DE" baseline="0" smtClean="0"/>
              <a:t>auf Anfrage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CA5A1-52C6-44E8-BF5F-0A364EB3A818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EEB91-00F8-4318-8483-3BF42C1D8C68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ED9C1-DBC8-4814-BFF8-A8B8BE0E23BC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20008-F561-42DF-A7F0-86065801A615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EED9-41C2-4766-943E-A96F63CE4229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B26B-8B03-40D8-BDF3-8778DB01B9B8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2915-A2B4-484A-909B-1BD6AEFD829B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7366-8306-427B-B001-79FC5295BB45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54B66-7997-4684-B263-805CBD287D76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3C7B-B6E7-481C-84FE-C6F54CDEDEBD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680EA-A206-4502-9E7B-5486BD2C806E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B3EC-EE25-4B66-A775-44D38A60892B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D5CCB8-9536-4724-B6E1-2E09C2479E10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htk.eng.cam.ac.uk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slp.acm.org/" TargetMode="External"/><Relationship Id="rId2" Type="http://schemas.openxmlformats.org/officeDocument/2006/relationships/hyperlink" Target="http://www.hindawi.com/journals/asmp/contents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Transkription von Radiospots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Stand der Forschung</a:t>
            </a:r>
          </a:p>
          <a:p>
            <a:r>
              <a:rPr lang="de-DE" dirty="0" err="1" smtClean="0"/>
              <a:t>Kristoffer</a:t>
            </a:r>
            <a:r>
              <a:rPr lang="de-DE" dirty="0" smtClean="0"/>
              <a:t> Witt - AW2 – HAW-Hamburg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Ressourcen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Forschungsgruppen</a:t>
            </a:r>
          </a:p>
          <a:p>
            <a:pPr lvl="1"/>
            <a:r>
              <a:rPr lang="de-DE" dirty="0" smtClean="0"/>
              <a:t>Cambridge</a:t>
            </a:r>
          </a:p>
          <a:p>
            <a:pPr lvl="2"/>
            <a:r>
              <a:rPr lang="de-DE" i="1" dirty="0" smtClean="0">
                <a:hlinkClick r:id="rId2"/>
              </a:rPr>
              <a:t>http://htk.eng.cam.ac.uk/</a:t>
            </a:r>
            <a:endParaRPr lang="de-DE" i="1" dirty="0" smtClean="0"/>
          </a:p>
          <a:p>
            <a:pPr lvl="2"/>
            <a:r>
              <a:rPr lang="de-DE" i="1" dirty="0" smtClean="0"/>
              <a:t>Hidden </a:t>
            </a:r>
            <a:r>
              <a:rPr lang="de-DE" i="1" dirty="0" err="1" smtClean="0"/>
              <a:t>Markov</a:t>
            </a:r>
            <a:r>
              <a:rPr lang="de-DE" i="1" dirty="0" smtClean="0"/>
              <a:t> Model </a:t>
            </a:r>
            <a:r>
              <a:rPr lang="de-DE" i="1" dirty="0" err="1" smtClean="0"/>
              <a:t>Toolkit</a:t>
            </a:r>
            <a:endParaRPr lang="de-DE" i="1" dirty="0" smtClean="0"/>
          </a:p>
          <a:p>
            <a:pPr lvl="1"/>
            <a:r>
              <a:rPr lang="de-DE" i="1" dirty="0" smtClean="0"/>
              <a:t>Carnegie Mellon (CMU)</a:t>
            </a:r>
          </a:p>
          <a:p>
            <a:pPr lvl="2"/>
            <a:r>
              <a:rPr lang="de-DE" i="1" dirty="0" smtClean="0"/>
              <a:t>SPHINX</a:t>
            </a:r>
          </a:p>
          <a:p>
            <a:pPr lvl="2"/>
            <a:r>
              <a:rPr lang="de-DE" i="1" dirty="0" smtClean="0"/>
              <a:t>http: //cmusphinx.sourceforge.net/</a:t>
            </a:r>
            <a:r>
              <a:rPr lang="de-DE" i="1" dirty="0" err="1" smtClean="0"/>
              <a:t>html</a:t>
            </a:r>
            <a:r>
              <a:rPr lang="de-DE" i="1" dirty="0" smtClean="0"/>
              <a:t>/</a:t>
            </a:r>
            <a:r>
              <a:rPr lang="de-DE" sz="2400" i="1" dirty="0" smtClean="0"/>
              <a:t> cmusphinx.php</a:t>
            </a:r>
          </a:p>
          <a:p>
            <a:pPr lvl="1"/>
            <a:r>
              <a:rPr lang="de-DE" i="1" dirty="0" smtClean="0"/>
              <a:t>Microsoft Research</a:t>
            </a:r>
          </a:p>
          <a:p>
            <a:pPr lvl="1"/>
            <a:r>
              <a:rPr lang="de-DE" i="1" dirty="0" smtClean="0"/>
              <a:t>Google Labs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45ACD-45BD-4B57-B2C7-3AC85151E603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(kommerzielle) Produkte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GAUDI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G</a:t>
            </a:r>
            <a:r>
              <a:rPr lang="de-DE" dirty="0" smtClean="0"/>
              <a:t>oogle </a:t>
            </a:r>
            <a:r>
              <a:rPr lang="de-DE" dirty="0" smtClean="0">
                <a:solidFill>
                  <a:srgbClr val="FF0000"/>
                </a:solidFill>
              </a:rPr>
              <a:t>Aud</a:t>
            </a:r>
            <a:r>
              <a:rPr lang="de-DE" dirty="0" smtClean="0"/>
              <a:t>io </a:t>
            </a:r>
            <a:r>
              <a:rPr lang="de-DE" dirty="0" err="1" smtClean="0">
                <a:solidFill>
                  <a:srgbClr val="FF0000"/>
                </a:solidFill>
              </a:rPr>
              <a:t>I</a:t>
            </a:r>
            <a:r>
              <a:rPr lang="de-DE" dirty="0" err="1" smtClean="0"/>
              <a:t>ndexing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http://labs.google.com/gaudi/</a:t>
            </a:r>
          </a:p>
          <a:p>
            <a:r>
              <a:rPr lang="de-DE" dirty="0" smtClean="0"/>
              <a:t>MAVIS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M</a:t>
            </a:r>
            <a:r>
              <a:rPr lang="de-DE" dirty="0" smtClean="0"/>
              <a:t>icrosoft Research </a:t>
            </a:r>
            <a:r>
              <a:rPr lang="de-DE" dirty="0" smtClean="0">
                <a:solidFill>
                  <a:srgbClr val="FF0000"/>
                </a:solidFill>
              </a:rPr>
              <a:t>A</a:t>
            </a:r>
            <a:r>
              <a:rPr lang="de-DE" dirty="0" smtClean="0"/>
              <a:t>udio </a:t>
            </a:r>
            <a:r>
              <a:rPr lang="de-DE" dirty="0" smtClean="0">
                <a:solidFill>
                  <a:srgbClr val="FF0000"/>
                </a:solidFill>
              </a:rPr>
              <a:t>V</a:t>
            </a:r>
            <a:r>
              <a:rPr lang="de-DE" dirty="0" smtClean="0"/>
              <a:t>ideo </a:t>
            </a:r>
            <a:r>
              <a:rPr lang="de-DE" dirty="0" err="1" smtClean="0">
                <a:solidFill>
                  <a:srgbClr val="FF0000"/>
                </a:solidFill>
              </a:rPr>
              <a:t>I</a:t>
            </a:r>
            <a:r>
              <a:rPr lang="de-DE" dirty="0" err="1" smtClean="0"/>
              <a:t>ndexing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FF0000"/>
                </a:solidFill>
              </a:rPr>
              <a:t>S</a:t>
            </a:r>
            <a:r>
              <a:rPr lang="de-DE" dirty="0" smtClean="0"/>
              <a:t>ystem</a:t>
            </a:r>
            <a:br>
              <a:rPr lang="de-DE" dirty="0" smtClean="0"/>
            </a:br>
            <a:r>
              <a:rPr lang="de-DE" dirty="0" smtClean="0"/>
              <a:t>http://research.microsoft.com/en-us/projects/mavis/</a:t>
            </a:r>
          </a:p>
          <a:p>
            <a:pPr lvl="1">
              <a:buNone/>
            </a:pP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3C7E-E11B-42F0-8325-5C0D3BA79628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GAUDI U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723" y="1857388"/>
            <a:ext cx="5032277" cy="457200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(kommerzielle) Produkte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GAUDI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Indexierung von YouTube</a:t>
            </a:r>
          </a:p>
          <a:p>
            <a:r>
              <a:rPr lang="de-DE" dirty="0" smtClean="0"/>
              <a:t>Aktuell nur Material der</a:t>
            </a:r>
            <a:br>
              <a:rPr lang="de-DE" dirty="0" smtClean="0"/>
            </a:br>
            <a:r>
              <a:rPr lang="de-DE" dirty="0" smtClean="0"/>
              <a:t>US-Wahl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EEA4-F4FD-41EB-88A9-7F89EEC30908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MAVIS UI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2460" y="2071678"/>
            <a:ext cx="6301539" cy="4103685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(kommerzielle) Produkte </a:t>
            </a:r>
            <a:b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dirty="0" smtClean="0"/>
              <a:t>MAVIS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type="body" sz="half" idx="4294967295"/>
          </p:nvPr>
        </p:nvSpPr>
        <p:spPr>
          <a:xfrm>
            <a:off x="428596" y="1857364"/>
            <a:ext cx="2500330" cy="4214842"/>
          </a:xfrm>
        </p:spPr>
        <p:txBody>
          <a:bodyPr>
            <a:normAutofit/>
          </a:bodyPr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de-DE" dirty="0" smtClean="0"/>
              <a:t>Large-</a:t>
            </a:r>
            <a:r>
              <a:rPr lang="de-DE" dirty="0" err="1" smtClean="0"/>
              <a:t>Vocabulary</a:t>
            </a:r>
            <a:r>
              <a:rPr lang="de-DE" dirty="0" smtClean="0"/>
              <a:t> Speech Recognition (LVCSR)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de-DE" dirty="0" err="1" smtClean="0"/>
              <a:t>probabilistic</a:t>
            </a:r>
            <a:r>
              <a:rPr lang="de-DE" dirty="0" smtClean="0"/>
              <a:t> </a:t>
            </a:r>
            <a:r>
              <a:rPr lang="de-DE" dirty="0" err="1" smtClean="0"/>
              <a:t>lattice</a:t>
            </a:r>
            <a:r>
              <a:rPr lang="de-DE" dirty="0" smtClean="0"/>
              <a:t> </a:t>
            </a:r>
            <a:r>
              <a:rPr lang="de-DE" dirty="0" err="1" smtClean="0"/>
              <a:t>indexing</a:t>
            </a:r>
            <a:endParaRPr lang="de-DE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endParaRPr lang="de-DE" dirty="0" smtClean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D1A1-7E20-4623-8EA8-788AAF38AD8D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Einordnung der eigenen Arbeit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Eigenschaften</a:t>
            </a:r>
          </a:p>
          <a:p>
            <a:pPr lvl="1"/>
            <a:r>
              <a:rPr lang="de-DE" dirty="0" smtClean="0"/>
              <a:t>Größtenteils deutliche Sprache</a:t>
            </a:r>
          </a:p>
          <a:p>
            <a:pPr lvl="1"/>
            <a:r>
              <a:rPr lang="de-DE" dirty="0" smtClean="0"/>
              <a:t>Hohe Rauschvarianz</a:t>
            </a:r>
          </a:p>
          <a:p>
            <a:pPr lvl="1"/>
            <a:r>
              <a:rPr lang="de-DE" dirty="0" smtClean="0"/>
              <a:t>Unterschiedliche Prosodie für Kontextherstellung</a:t>
            </a:r>
          </a:p>
          <a:p>
            <a:pPr lvl="1"/>
            <a:r>
              <a:rPr lang="de-DE" dirty="0" smtClean="0"/>
              <a:t>Hoher Anteil von OOV (Marken- und Produktnamen)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Deshalb Erforderlich</a:t>
            </a:r>
          </a:p>
          <a:p>
            <a:pPr lvl="1"/>
            <a:r>
              <a:rPr lang="de-DE" dirty="0" smtClean="0"/>
              <a:t>Validierung vorhandener Modelle, und</a:t>
            </a:r>
          </a:p>
          <a:p>
            <a:pPr lvl="1"/>
            <a:r>
              <a:rPr lang="de-DE" dirty="0" smtClean="0"/>
              <a:t>Erstellung neuer Modelle (Audio- / Sprachmodell)</a:t>
            </a:r>
          </a:p>
          <a:p>
            <a:pPr lvl="2"/>
            <a:r>
              <a:rPr lang="de-DE" dirty="0" smtClean="0"/>
              <a:t>Nutzung vorhandener TV-Werbespotdaten für OOV</a:t>
            </a:r>
          </a:p>
          <a:p>
            <a:pPr lvl="2"/>
            <a:r>
              <a:rPr lang="de-DE" dirty="0" smtClean="0"/>
              <a:t>Aufbau des Sprachmodells aus WWW-Daten bzw. OCR-Daten.</a:t>
            </a:r>
          </a:p>
          <a:p>
            <a:pPr lvl="1"/>
            <a:r>
              <a:rPr lang="de-DE" dirty="0" smtClean="0"/>
              <a:t>Klassifizierung der Daten für besseres ASR </a:t>
            </a:r>
            <a:r>
              <a:rPr lang="de-DE" dirty="0" err="1" smtClean="0"/>
              <a:t>Matchings</a:t>
            </a:r>
            <a:endParaRPr lang="de-DE" dirty="0" smtClean="0"/>
          </a:p>
          <a:p>
            <a:pPr lvl="2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045DA-88C3-41BE-B6FD-E5B4E9641A70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Umfangreiches und aktives Forschungsgebiet</a:t>
            </a:r>
          </a:p>
          <a:p>
            <a:r>
              <a:rPr lang="de-DE" dirty="0" smtClean="0"/>
              <a:t>Der Eigenen Arbeit ähnliche Ansätze (ASR von Radio-News-Übertragungen) vorhanden.</a:t>
            </a:r>
          </a:p>
          <a:p>
            <a:r>
              <a:rPr lang="de-DE" dirty="0" smtClean="0"/>
              <a:t>Aktueller Technologieeinsatz zum Teil (Sprecher unabhängige Erkennung) nicht zufriedenstellend</a:t>
            </a:r>
          </a:p>
          <a:p>
            <a:pPr lvl="1"/>
            <a:r>
              <a:rPr lang="de-DE" dirty="0" smtClean="0"/>
              <a:t>=&gt; Erstellung eines fehlerfreien </a:t>
            </a:r>
            <a:r>
              <a:rPr lang="de-DE" dirty="0" err="1" smtClean="0"/>
              <a:t>Transkripts</a:t>
            </a:r>
            <a:r>
              <a:rPr lang="de-DE" dirty="0" smtClean="0"/>
              <a:t> äußerst unwahrscheinlich.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3D08-27A6-4434-971E-D6F8F1CCE737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Magazine</a:t>
            </a:r>
          </a:p>
          <a:p>
            <a:pPr lvl="1"/>
            <a:r>
              <a:rPr lang="en-US" dirty="0" smtClean="0"/>
              <a:t>EURASIP Journal on Audio, Speech, and Music Processing </a:t>
            </a:r>
            <a:r>
              <a:rPr lang="en-US" sz="1200" dirty="0" smtClean="0"/>
              <a:t>(</a:t>
            </a:r>
            <a:r>
              <a:rPr lang="en-US" sz="1200" dirty="0" smtClean="0">
                <a:hlinkClick r:id="rId2"/>
              </a:rPr>
              <a:t>http://www.hindawi.com/journals/asmp/contents.html</a:t>
            </a:r>
            <a:r>
              <a:rPr lang="en-US" sz="1200" dirty="0" smtClean="0"/>
              <a:t>)</a:t>
            </a:r>
          </a:p>
          <a:p>
            <a:pPr lvl="1"/>
            <a:r>
              <a:rPr lang="en-US" dirty="0" smtClean="0"/>
              <a:t>ACM Transactions on Speech and Language Processing</a:t>
            </a:r>
            <a:br>
              <a:rPr lang="en-US" dirty="0" smtClean="0"/>
            </a:br>
            <a:r>
              <a:rPr lang="en-US" sz="1200" dirty="0" smtClean="0"/>
              <a:t>(</a:t>
            </a:r>
            <a:r>
              <a:rPr lang="en-US" sz="1200" dirty="0" smtClean="0">
                <a:hlinkClick r:id="rId3"/>
              </a:rPr>
              <a:t>http://tslp.acm.org/</a:t>
            </a:r>
            <a:r>
              <a:rPr lang="en-US" sz="1200" dirty="0" smtClean="0"/>
              <a:t>)</a:t>
            </a:r>
          </a:p>
          <a:p>
            <a:pPr lvl="1"/>
            <a:r>
              <a:rPr lang="de-DE" dirty="0" smtClean="0"/>
              <a:t>Multimedia Tools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, Springer </a:t>
            </a:r>
            <a:r>
              <a:rPr lang="de-DE" dirty="0" err="1" smtClean="0"/>
              <a:t>Netherlands</a:t>
            </a:r>
            <a:endParaRPr lang="de-DE" dirty="0" smtClean="0"/>
          </a:p>
          <a:p>
            <a:pPr lvl="1"/>
            <a:r>
              <a:rPr lang="de-DE" dirty="0" smtClean="0"/>
              <a:t>Signal Processing Magazine, IEEE</a:t>
            </a:r>
          </a:p>
          <a:p>
            <a:r>
              <a:rPr lang="de-DE" dirty="0" smtClean="0"/>
              <a:t>Konferenzen</a:t>
            </a:r>
          </a:p>
          <a:p>
            <a:pPr lvl="1"/>
            <a:r>
              <a:rPr lang="de-DE" dirty="0" smtClean="0"/>
              <a:t>ICASSP, IEEE Conference on </a:t>
            </a:r>
            <a:r>
              <a:rPr lang="de-DE" dirty="0" err="1" smtClean="0"/>
              <a:t>Acustic</a:t>
            </a:r>
            <a:r>
              <a:rPr lang="de-DE" dirty="0" smtClean="0"/>
              <a:t>, Speech </a:t>
            </a:r>
            <a:r>
              <a:rPr lang="de-DE" dirty="0" err="1" smtClean="0"/>
              <a:t>and</a:t>
            </a:r>
            <a:r>
              <a:rPr lang="de-DE" dirty="0" smtClean="0"/>
              <a:t> Signal Processing </a:t>
            </a:r>
            <a:r>
              <a:rPr lang="de-DE" sz="1300" dirty="0" smtClean="0"/>
              <a:t>(http://www.icassp09.com/)</a:t>
            </a:r>
          </a:p>
          <a:p>
            <a:pPr lvl="1"/>
            <a:r>
              <a:rPr lang="en-US" dirty="0" smtClean="0"/>
              <a:t>Association for Computational Linguistics and </a:t>
            </a:r>
            <a:br>
              <a:rPr lang="en-US" dirty="0" smtClean="0"/>
            </a:br>
            <a:r>
              <a:rPr lang="en-US" dirty="0" smtClean="0"/>
              <a:t>Joint Conference on Natural Language Processing </a:t>
            </a:r>
            <a:r>
              <a:rPr lang="en-US" sz="1300" dirty="0" smtClean="0"/>
              <a:t>(http://www.acl-ijcnlp-2009.org)</a:t>
            </a:r>
          </a:p>
          <a:p>
            <a:pPr lvl="1"/>
            <a:r>
              <a:rPr lang="en-US" dirty="0" smtClean="0"/>
              <a:t>IEEE workshop on Automatic Speech Recognition and Understanding</a:t>
            </a:r>
            <a:r>
              <a:rPr lang="en-US" sz="1300" dirty="0" smtClean="0"/>
              <a:t> (http://www.asru2009.org/)</a:t>
            </a:r>
            <a:endParaRPr lang="de-DE" sz="1300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3E62E-1651-4848-A211-851A58BA9971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dirty="0" smtClean="0"/>
              <a:t>Papers</a:t>
            </a:r>
          </a:p>
          <a:p>
            <a:pPr lvl="1"/>
            <a:r>
              <a:rPr lang="de-DE" i="1" dirty="0" err="1" smtClean="0"/>
              <a:t>O'Shaughnessy</a:t>
            </a:r>
            <a:r>
              <a:rPr lang="de-DE" i="1" dirty="0" smtClean="0"/>
              <a:t>, 2008:</a:t>
            </a:r>
            <a:br>
              <a:rPr lang="de-DE" i="1" dirty="0" smtClean="0"/>
            </a:br>
            <a:r>
              <a:rPr lang="en-US" b="1" dirty="0" smtClean="0"/>
              <a:t> Invited paper: Automatic speech recognition: History, methods and challenges</a:t>
            </a:r>
            <a:r>
              <a:rPr lang="en-US" dirty="0" smtClean="0"/>
              <a:t>, Pattern Recognition, Volume 41, Issue 10 (October 2008),Pages 2965-2979 </a:t>
            </a:r>
          </a:p>
          <a:p>
            <a:pPr lvl="1"/>
            <a:r>
              <a:rPr lang="de-DE" i="1" dirty="0" smtClean="0"/>
              <a:t>Baker und weitere, Mai 2009:</a:t>
            </a:r>
            <a:br>
              <a:rPr lang="de-DE" i="1" dirty="0" smtClean="0"/>
            </a:br>
            <a:r>
              <a:rPr lang="en-US" dirty="0" smtClean="0"/>
              <a:t>Baker, Li Deng, Glass, </a:t>
            </a:r>
            <a:r>
              <a:rPr lang="en-US" dirty="0" err="1" smtClean="0"/>
              <a:t>Khudanpur</a:t>
            </a:r>
            <a:r>
              <a:rPr lang="en-US" dirty="0" smtClean="0"/>
              <a:t>, Chin-</a:t>
            </a:r>
            <a:r>
              <a:rPr lang="en-US" dirty="0" err="1" smtClean="0"/>
              <a:t>hui</a:t>
            </a:r>
            <a:r>
              <a:rPr lang="en-US" dirty="0" smtClean="0"/>
              <a:t> Lee, Morgan and O'Shaughnessy</a:t>
            </a:r>
            <a:br>
              <a:rPr lang="en-US" dirty="0" smtClean="0"/>
            </a:br>
            <a:r>
              <a:rPr lang="en-US" b="1" dirty="0" smtClean="0"/>
              <a:t>Developments and directions in speech recognition and understanding, part 1</a:t>
            </a:r>
          </a:p>
          <a:p>
            <a:pPr lvl="1"/>
            <a:r>
              <a:rPr lang="en-US" dirty="0" smtClean="0"/>
              <a:t>Nguyen, 2009:</a:t>
            </a:r>
            <a:br>
              <a:rPr lang="en-US" dirty="0" smtClean="0"/>
            </a:br>
            <a:r>
              <a:rPr lang="en-US" dirty="0" smtClean="0"/>
              <a:t>IEEE Signal Processing Magazine, Volume 26, Issue 3, May 2009, </a:t>
            </a:r>
            <a:r>
              <a:rPr lang="de-DE" b="1" dirty="0" err="1" smtClean="0"/>
              <a:t>TechWare</a:t>
            </a:r>
            <a:r>
              <a:rPr lang="de-DE" b="1" dirty="0" smtClean="0"/>
              <a:t>: Speech Recognition </a:t>
            </a:r>
            <a:r>
              <a:rPr lang="en-US" b="1" dirty="0" smtClean="0"/>
              <a:t>Software and Resources on the Web</a:t>
            </a:r>
          </a:p>
          <a:p>
            <a:pPr lvl="1"/>
            <a:r>
              <a:rPr lang="de-DE" i="1" dirty="0" smtClean="0"/>
              <a:t>Spina und  </a:t>
            </a:r>
            <a:r>
              <a:rPr lang="de-DE" i="1" dirty="0" err="1" smtClean="0"/>
              <a:t>Zue</a:t>
            </a:r>
            <a:r>
              <a:rPr lang="de-DE" i="1" dirty="0" smtClean="0"/>
              <a:t>, 1997:</a:t>
            </a:r>
            <a:br>
              <a:rPr lang="de-DE" i="1" dirty="0" smtClean="0"/>
            </a:br>
            <a:r>
              <a:rPr lang="en-US" b="1" dirty="0" smtClean="0"/>
              <a:t> AUTOMATIC TRANSCRIPTION OF GENERAL AUDIO DATA: EFFECT OF </a:t>
            </a:r>
            <a:r>
              <a:rPr lang="de-DE" b="1" dirty="0" smtClean="0"/>
              <a:t>ENVIRONMENT SEGMENTATION ON PHONETIC RECOGNITION, </a:t>
            </a:r>
            <a:r>
              <a:rPr lang="en-US" dirty="0" smtClean="0"/>
              <a:t>Proc. </a:t>
            </a:r>
            <a:r>
              <a:rPr lang="en-US" dirty="0" err="1" smtClean="0"/>
              <a:t>Eurospeech</a:t>
            </a:r>
            <a:r>
              <a:rPr lang="en-US" dirty="0" smtClean="0"/>
              <a:t> 97, pp. 1547-1550, Rhodes, Greece, September 1997.</a:t>
            </a:r>
          </a:p>
          <a:p>
            <a:pPr lvl="1"/>
            <a:r>
              <a:rPr lang="en-US" dirty="0" smtClean="0"/>
              <a:t>Cook und weitere,1996:</a:t>
            </a:r>
            <a:br>
              <a:rPr lang="en-US" dirty="0" smtClean="0"/>
            </a:br>
            <a:r>
              <a:rPr lang="de-DE" b="1" dirty="0" smtClean="0"/>
              <a:t>Real-time </a:t>
            </a:r>
            <a:r>
              <a:rPr lang="de-DE" b="1" dirty="0" err="1" smtClean="0"/>
              <a:t>recognition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broadcast</a:t>
            </a:r>
            <a:r>
              <a:rPr lang="de-DE" b="1" dirty="0" smtClean="0"/>
              <a:t> </a:t>
            </a:r>
            <a:r>
              <a:rPr lang="de-DE" b="1" dirty="0" err="1" smtClean="0"/>
              <a:t>radio</a:t>
            </a:r>
            <a:r>
              <a:rPr lang="de-DE" b="1" dirty="0" smtClean="0"/>
              <a:t> </a:t>
            </a:r>
            <a:r>
              <a:rPr lang="de-DE" b="1" dirty="0" err="1" smtClean="0"/>
              <a:t>speech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dirty="0" smtClean="0"/>
              <a:t>Cook, G.D.   Christie, J.D.   </a:t>
            </a:r>
            <a:r>
              <a:rPr lang="de-DE" dirty="0" err="1" smtClean="0"/>
              <a:t>Clarkson</a:t>
            </a:r>
            <a:r>
              <a:rPr lang="de-DE" dirty="0" smtClean="0"/>
              <a:t>, P.R.   </a:t>
            </a:r>
            <a:r>
              <a:rPr lang="de-DE" dirty="0" err="1" smtClean="0"/>
              <a:t>Hochberg</a:t>
            </a:r>
            <a:r>
              <a:rPr lang="de-DE" dirty="0" smtClean="0"/>
              <a:t>, M.M.   Logan, B.T.   Robinson, A.J.   Seymour, C.W.  </a:t>
            </a:r>
            <a:r>
              <a:rPr lang="de-DE" dirty="0" err="1" smtClean="0"/>
              <a:t>Dept</a:t>
            </a:r>
            <a:r>
              <a:rPr lang="de-DE" dirty="0" smtClean="0"/>
              <a:t>. </a:t>
            </a:r>
            <a:r>
              <a:rPr lang="de-DE" dirty="0" err="1" smtClean="0"/>
              <a:t>of</a:t>
            </a:r>
            <a:r>
              <a:rPr lang="de-DE" dirty="0" smtClean="0"/>
              <a:t> Eng., Cambridge Univ.;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Acoustics, Speech, and Signal Processing, 1996. ICASSP-96, </a:t>
            </a:r>
            <a:r>
              <a:rPr lang="en-US" dirty="0" smtClean="0"/>
              <a:t>Volume 1 (May 1996)</a:t>
            </a:r>
            <a:br>
              <a:rPr lang="en-US" dirty="0" smtClean="0"/>
            </a:br>
            <a:r>
              <a:rPr lang="en-US" dirty="0" smtClean="0"/>
              <a:t>pp 141-144</a:t>
            </a:r>
            <a:endParaRPr lang="de-DE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F3EAB-17DE-49AE-A691-D7E3AE5151D4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 (3)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Ohtsuki</a:t>
            </a:r>
            <a:r>
              <a:rPr lang="de-DE" dirty="0" smtClean="0"/>
              <a:t> und andere, 2006:</a:t>
            </a:r>
            <a:br>
              <a:rPr lang="de-DE" dirty="0" smtClean="0"/>
            </a:br>
            <a:r>
              <a:rPr lang="de-DE" dirty="0" err="1" smtClean="0"/>
              <a:t>Katsutoshi</a:t>
            </a:r>
            <a:r>
              <a:rPr lang="de-DE" dirty="0" smtClean="0"/>
              <a:t> </a:t>
            </a:r>
            <a:r>
              <a:rPr lang="de-DE" dirty="0" err="1" smtClean="0"/>
              <a:t>Ohtsuki</a:t>
            </a:r>
            <a:r>
              <a:rPr lang="de-DE" dirty="0" smtClean="0"/>
              <a:t>, </a:t>
            </a:r>
            <a:r>
              <a:rPr lang="de-DE" dirty="0" err="1" smtClean="0"/>
              <a:t>Katsuji</a:t>
            </a:r>
            <a:r>
              <a:rPr lang="de-DE" dirty="0" smtClean="0"/>
              <a:t> </a:t>
            </a:r>
            <a:r>
              <a:rPr lang="de-DE" dirty="0" err="1" smtClean="0"/>
              <a:t>Bessho</a:t>
            </a:r>
            <a:r>
              <a:rPr lang="de-DE" dirty="0" smtClean="0"/>
              <a:t>, Yoshihiro </a:t>
            </a:r>
            <a:r>
              <a:rPr lang="de-DE" dirty="0" err="1" smtClean="0"/>
              <a:t>Matsuo</a:t>
            </a:r>
            <a:r>
              <a:rPr lang="de-DE" dirty="0" smtClean="0"/>
              <a:t>, </a:t>
            </a:r>
            <a:r>
              <a:rPr lang="de-DE" dirty="0" err="1" smtClean="0"/>
              <a:t>Shoichi</a:t>
            </a:r>
            <a:r>
              <a:rPr lang="de-DE" dirty="0" smtClean="0"/>
              <a:t> </a:t>
            </a:r>
            <a:r>
              <a:rPr lang="de-DE" dirty="0" err="1" smtClean="0"/>
              <a:t>Matsunaga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Yoshihiko</a:t>
            </a:r>
            <a:r>
              <a:rPr lang="de-DE" dirty="0" smtClean="0"/>
              <a:t> Hayashi: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Automatic</a:t>
            </a:r>
            <a:r>
              <a:rPr lang="de-DE" b="1" dirty="0" smtClean="0"/>
              <a:t> Multimedia </a:t>
            </a:r>
            <a:r>
              <a:rPr lang="de-DE" b="1" dirty="0" err="1" smtClean="0"/>
              <a:t>Indexing</a:t>
            </a:r>
            <a:r>
              <a:rPr lang="de-DE" b="1" dirty="0" smtClean="0"/>
              <a:t>:</a:t>
            </a:r>
            <a:br>
              <a:rPr lang="de-DE" b="1" dirty="0" smtClean="0"/>
            </a:br>
            <a:r>
              <a:rPr lang="en-US" b="1" dirty="0" smtClean="0"/>
              <a:t> [Combining audio, speech, and visual information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index</a:t>
            </a:r>
            <a:r>
              <a:rPr lang="de-DE" b="1" dirty="0" smtClean="0"/>
              <a:t> </a:t>
            </a:r>
            <a:r>
              <a:rPr lang="de-DE" b="1" dirty="0" err="1" smtClean="0"/>
              <a:t>broadcast</a:t>
            </a:r>
            <a:r>
              <a:rPr lang="de-DE" b="1" dirty="0" smtClean="0"/>
              <a:t> </a:t>
            </a:r>
            <a:r>
              <a:rPr lang="de-DE" b="1" dirty="0" err="1" smtClean="0"/>
              <a:t>news</a:t>
            </a:r>
            <a:r>
              <a:rPr lang="de-DE" dirty="0" smtClean="0"/>
              <a:t>]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dirty="0" smtClean="0"/>
              <a:t>IEEE SIGNAL PROCESSING MAGAZINE, pp. 69 MARCH 2006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D1B6E-BCC5-4998-8FE0-C8D0B8053CAB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ENDE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2910" y="2357430"/>
            <a:ext cx="827550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Vielen Dank für die Aufmerksamkeit.</a:t>
            </a:r>
          </a:p>
        </p:txBody>
      </p:sp>
      <p:sp>
        <p:nvSpPr>
          <p:cNvPr id="6" name="Rechteck 5"/>
          <p:cNvSpPr/>
          <p:nvPr/>
        </p:nvSpPr>
        <p:spPr>
          <a:xfrm>
            <a:off x="857224" y="4714884"/>
            <a:ext cx="7779566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de-DE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Gibt es noch Fragen?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A703-62B9-4BE6-91ED-DACAD0DEE2AF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Gliederung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de-DE" dirty="0" smtClean="0"/>
              <a:t>Einleitung</a:t>
            </a:r>
          </a:p>
          <a:p>
            <a:pPr marL="937260" lvl="1" indent="-571500">
              <a:buFont typeface="+mj-lt"/>
              <a:buAutoNum type="romanUcPeriod"/>
            </a:pPr>
            <a:r>
              <a:rPr lang="de-DE" dirty="0" smtClean="0"/>
              <a:t>Motivation</a:t>
            </a:r>
          </a:p>
          <a:p>
            <a:pPr marL="937260" lvl="1" indent="-571500">
              <a:buFont typeface="+mj-lt"/>
              <a:buAutoNum type="romanUcPeriod"/>
            </a:pPr>
            <a:r>
              <a:rPr lang="de-DE" dirty="0" smtClean="0"/>
              <a:t>Überblick: Funktionsweise von Spracherkennung</a:t>
            </a:r>
          </a:p>
          <a:p>
            <a:pPr marL="571500" indent="-571500">
              <a:buFont typeface="+mj-lt"/>
              <a:buAutoNum type="romanUcPeriod"/>
            </a:pPr>
            <a:r>
              <a:rPr lang="de-DE" dirty="0" smtClean="0"/>
              <a:t>Stand der Forschung</a:t>
            </a:r>
          </a:p>
          <a:p>
            <a:pPr marL="937260" lvl="1" indent="-571500">
              <a:buFont typeface="+mj-lt"/>
              <a:buAutoNum type="romanUcPeriod"/>
            </a:pPr>
            <a:r>
              <a:rPr lang="de-DE" dirty="0" smtClean="0"/>
              <a:t>Historie</a:t>
            </a:r>
          </a:p>
          <a:p>
            <a:pPr marL="937260" lvl="1" indent="-571500">
              <a:buFont typeface="+mj-lt"/>
              <a:buAutoNum type="romanUcPeriod"/>
            </a:pPr>
            <a:r>
              <a:rPr lang="de-DE" dirty="0" smtClean="0"/>
              <a:t>Aktuell</a:t>
            </a:r>
          </a:p>
          <a:p>
            <a:pPr marL="937260" lvl="1" indent="-571500">
              <a:buFont typeface="+mj-lt"/>
              <a:buAutoNum type="romanUcPeriod"/>
            </a:pPr>
            <a:r>
              <a:rPr lang="de-DE" dirty="0" smtClean="0"/>
              <a:t>Ähnliche Arbeiten</a:t>
            </a:r>
          </a:p>
          <a:p>
            <a:pPr marL="571500" indent="-571500">
              <a:buFont typeface="+mj-lt"/>
              <a:buAutoNum type="romanUcPeriod"/>
            </a:pPr>
            <a:r>
              <a:rPr lang="de-DE" dirty="0" smtClean="0"/>
              <a:t>Einordnung der eigenen Arbeit</a:t>
            </a:r>
          </a:p>
          <a:p>
            <a:pPr marL="571500" indent="-571500">
              <a:buFont typeface="+mj-lt"/>
              <a:buAutoNum type="romanUcPeriod"/>
            </a:pPr>
            <a:r>
              <a:rPr lang="de-DE" dirty="0" smtClean="0"/>
              <a:t>Zusammenfassung</a:t>
            </a:r>
          </a:p>
          <a:p>
            <a:pPr marL="571500" indent="-571500">
              <a:buFont typeface="+mj-lt"/>
              <a:buAutoNum type="romanUcPeriod"/>
            </a:pPr>
            <a:r>
              <a:rPr lang="de-DE" dirty="0" smtClean="0"/>
              <a:t>Quellen</a:t>
            </a:r>
          </a:p>
          <a:p>
            <a:pPr marL="571500" indent="-571500">
              <a:buFont typeface="+mj-lt"/>
              <a:buAutoNum type="romanUcPeriod"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D9D51-97D6-4F15-8C91-987DC3004BCD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Einleitung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</a:p>
          <a:p>
            <a:pPr lvl="1"/>
            <a:r>
              <a:rPr lang="de-DE" dirty="0" err="1" smtClean="0"/>
              <a:t>AdVision</a:t>
            </a:r>
            <a:r>
              <a:rPr lang="de-DE" dirty="0" smtClean="0"/>
              <a:t>, Webportal für Werbung</a:t>
            </a:r>
          </a:p>
          <a:p>
            <a:pPr lvl="1"/>
            <a:r>
              <a:rPr lang="de-DE" dirty="0" smtClean="0"/>
              <a:t>Transkription von Audiodaten</a:t>
            </a:r>
          </a:p>
          <a:p>
            <a:pPr lvl="2"/>
            <a:r>
              <a:rPr lang="de-DE" dirty="0" smtClean="0"/>
              <a:t>Anlegen eines Suchindex</a:t>
            </a:r>
          </a:p>
          <a:p>
            <a:pPr lvl="2"/>
            <a:r>
              <a:rPr lang="de-DE" dirty="0" smtClean="0"/>
              <a:t>Navigation innerhalb der Daten</a:t>
            </a:r>
          </a:p>
          <a:p>
            <a:pPr lvl="2"/>
            <a:r>
              <a:rPr lang="de-DE" dirty="0" smtClean="0"/>
              <a:t>Unterstützung der Erfassungsmitarbeiter</a:t>
            </a:r>
          </a:p>
          <a:p>
            <a:pPr lvl="2"/>
            <a:r>
              <a:rPr lang="de-DE" i="1" dirty="0" smtClean="0"/>
              <a:t>„Wissen ist Macht“ </a:t>
            </a:r>
            <a:r>
              <a:rPr lang="de-DE" dirty="0" smtClean="0"/>
              <a:t>(Francis Bacon, Religiöse Betrachtungen)</a:t>
            </a:r>
            <a:endParaRPr lang="de-DE" i="1" dirty="0" smtClean="0"/>
          </a:p>
          <a:p>
            <a:pPr lvl="2"/>
            <a:endParaRPr lang="de-DE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285992"/>
            <a:ext cx="215937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071809"/>
            <a:ext cx="2166787" cy="514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290BF-2A2F-4F02-9054-26A2EF9B3939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Funktionsweise von Spracherkennung</a:t>
            </a:r>
            <a:endParaRPr lang="de-DE" dirty="0"/>
          </a:p>
        </p:txBody>
      </p:sp>
      <p:pic>
        <p:nvPicPr>
          <p:cNvPr id="2051" name="Picture 3" descr="C:\Users\Kristoffer\AppData\Local\Microsoft\Windows\Temporary Internet Files\Content.IE5\HCZLBPO2\MCj04338360000[1]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56" y="5072074"/>
            <a:ext cx="1186539" cy="1186539"/>
          </a:xfrm>
          <a:prstGeom prst="rect">
            <a:avLst/>
          </a:prstGeom>
          <a:noFill/>
        </p:spPr>
      </p:pic>
      <p:grpSp>
        <p:nvGrpSpPr>
          <p:cNvPr id="14" name="Gruppieren 13"/>
          <p:cNvGrpSpPr/>
          <p:nvPr/>
        </p:nvGrpSpPr>
        <p:grpSpPr>
          <a:xfrm>
            <a:off x="285720" y="2285992"/>
            <a:ext cx="1571636" cy="958854"/>
            <a:chOff x="1071538" y="1857364"/>
            <a:chExt cx="1571636" cy="958854"/>
          </a:xfrm>
        </p:grpSpPr>
        <p:sp>
          <p:nvSpPr>
            <p:cNvPr id="2052" name="Music"/>
            <p:cNvSpPr>
              <a:spLocks noEditPoints="1" noChangeArrowheads="1"/>
            </p:cNvSpPr>
            <p:nvPr/>
          </p:nvSpPr>
          <p:spPr bwMode="auto">
            <a:xfrm>
              <a:off x="1357290" y="2285992"/>
              <a:ext cx="530226" cy="530226"/>
            </a:xfrm>
            <a:custGeom>
              <a:avLst/>
              <a:gdLst>
                <a:gd name="T0" fmla="*/ 7352 w 21600"/>
                <a:gd name="T1" fmla="*/ 46 h 21600"/>
                <a:gd name="T2" fmla="*/ 7373 w 21600"/>
                <a:gd name="T3" fmla="*/ 9900 h 21600"/>
                <a:gd name="T4" fmla="*/ 21683 w 21600"/>
                <a:gd name="T5" fmla="*/ 10061 h 21600"/>
                <a:gd name="T6" fmla="*/ 7352 w 21600"/>
                <a:gd name="T7" fmla="*/ 46 h 21600"/>
                <a:gd name="T8" fmla="*/ 21600 w 21600"/>
                <a:gd name="T9" fmla="*/ 0 h 21600"/>
                <a:gd name="T10" fmla="*/ 7975 w 21600"/>
                <a:gd name="T11" fmla="*/ 923 h 21600"/>
                <a:gd name="T12" fmla="*/ 20935 w 21600"/>
                <a:gd name="T13" fmla="*/ 535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7352" y="46"/>
                  </a:moveTo>
                  <a:lnTo>
                    <a:pt x="7373" y="9900"/>
                  </a:lnTo>
                  <a:lnTo>
                    <a:pt x="7352" y="16107"/>
                  </a:lnTo>
                  <a:lnTo>
                    <a:pt x="7103" y="15969"/>
                  </a:lnTo>
                  <a:lnTo>
                    <a:pt x="6729" y="15692"/>
                  </a:lnTo>
                  <a:lnTo>
                    <a:pt x="6355" y="15553"/>
                  </a:lnTo>
                  <a:lnTo>
                    <a:pt x="5981" y="15415"/>
                  </a:lnTo>
                  <a:lnTo>
                    <a:pt x="5607" y="15276"/>
                  </a:lnTo>
                  <a:lnTo>
                    <a:pt x="5109" y="15138"/>
                  </a:lnTo>
                  <a:lnTo>
                    <a:pt x="4735" y="15138"/>
                  </a:lnTo>
                  <a:lnTo>
                    <a:pt x="4236" y="15138"/>
                  </a:lnTo>
                  <a:lnTo>
                    <a:pt x="3364" y="15138"/>
                  </a:lnTo>
                  <a:lnTo>
                    <a:pt x="2616" y="15276"/>
                  </a:lnTo>
                  <a:lnTo>
                    <a:pt x="1869" y="15692"/>
                  </a:lnTo>
                  <a:lnTo>
                    <a:pt x="1246" y="15969"/>
                  </a:lnTo>
                  <a:lnTo>
                    <a:pt x="747" y="16523"/>
                  </a:lnTo>
                  <a:lnTo>
                    <a:pt x="373" y="17076"/>
                  </a:lnTo>
                  <a:lnTo>
                    <a:pt x="124" y="17630"/>
                  </a:lnTo>
                  <a:lnTo>
                    <a:pt x="0" y="18323"/>
                  </a:lnTo>
                  <a:lnTo>
                    <a:pt x="124" y="19015"/>
                  </a:lnTo>
                  <a:lnTo>
                    <a:pt x="373" y="19569"/>
                  </a:lnTo>
                  <a:lnTo>
                    <a:pt x="747" y="20123"/>
                  </a:lnTo>
                  <a:lnTo>
                    <a:pt x="1246" y="20676"/>
                  </a:lnTo>
                  <a:lnTo>
                    <a:pt x="1869" y="21092"/>
                  </a:lnTo>
                  <a:lnTo>
                    <a:pt x="2616" y="21369"/>
                  </a:lnTo>
                  <a:lnTo>
                    <a:pt x="3364" y="21507"/>
                  </a:lnTo>
                  <a:lnTo>
                    <a:pt x="4236" y="21646"/>
                  </a:lnTo>
                  <a:lnTo>
                    <a:pt x="5109" y="21507"/>
                  </a:lnTo>
                  <a:lnTo>
                    <a:pt x="5856" y="21369"/>
                  </a:lnTo>
                  <a:lnTo>
                    <a:pt x="6604" y="21092"/>
                  </a:lnTo>
                  <a:lnTo>
                    <a:pt x="7227" y="20676"/>
                  </a:lnTo>
                  <a:lnTo>
                    <a:pt x="7726" y="20123"/>
                  </a:lnTo>
                  <a:lnTo>
                    <a:pt x="8100" y="19569"/>
                  </a:lnTo>
                  <a:lnTo>
                    <a:pt x="8349" y="19015"/>
                  </a:lnTo>
                  <a:lnTo>
                    <a:pt x="8473" y="18323"/>
                  </a:lnTo>
                  <a:lnTo>
                    <a:pt x="8473" y="6276"/>
                  </a:lnTo>
                  <a:lnTo>
                    <a:pt x="20561" y="6276"/>
                  </a:lnTo>
                  <a:lnTo>
                    <a:pt x="20561" y="16107"/>
                  </a:lnTo>
                  <a:lnTo>
                    <a:pt x="20187" y="15830"/>
                  </a:lnTo>
                  <a:lnTo>
                    <a:pt x="19938" y="15692"/>
                  </a:lnTo>
                  <a:lnTo>
                    <a:pt x="19564" y="15553"/>
                  </a:lnTo>
                  <a:lnTo>
                    <a:pt x="19190" y="15415"/>
                  </a:lnTo>
                  <a:lnTo>
                    <a:pt x="18692" y="15276"/>
                  </a:lnTo>
                  <a:lnTo>
                    <a:pt x="18318" y="15138"/>
                  </a:lnTo>
                  <a:lnTo>
                    <a:pt x="17944" y="15138"/>
                  </a:lnTo>
                  <a:lnTo>
                    <a:pt x="17446" y="15138"/>
                  </a:lnTo>
                  <a:lnTo>
                    <a:pt x="16573" y="15138"/>
                  </a:lnTo>
                  <a:lnTo>
                    <a:pt x="15826" y="15276"/>
                  </a:lnTo>
                  <a:lnTo>
                    <a:pt x="15078" y="15692"/>
                  </a:lnTo>
                  <a:lnTo>
                    <a:pt x="14455" y="15969"/>
                  </a:lnTo>
                  <a:lnTo>
                    <a:pt x="13956" y="16523"/>
                  </a:lnTo>
                  <a:lnTo>
                    <a:pt x="13583" y="17076"/>
                  </a:lnTo>
                  <a:lnTo>
                    <a:pt x="13333" y="17630"/>
                  </a:lnTo>
                  <a:lnTo>
                    <a:pt x="13209" y="18323"/>
                  </a:lnTo>
                  <a:lnTo>
                    <a:pt x="13333" y="19015"/>
                  </a:lnTo>
                  <a:lnTo>
                    <a:pt x="13583" y="19569"/>
                  </a:lnTo>
                  <a:lnTo>
                    <a:pt x="13956" y="20123"/>
                  </a:lnTo>
                  <a:lnTo>
                    <a:pt x="14455" y="20676"/>
                  </a:lnTo>
                  <a:lnTo>
                    <a:pt x="15078" y="21092"/>
                  </a:lnTo>
                  <a:lnTo>
                    <a:pt x="15826" y="21369"/>
                  </a:lnTo>
                  <a:lnTo>
                    <a:pt x="16573" y="21507"/>
                  </a:lnTo>
                  <a:lnTo>
                    <a:pt x="17446" y="21646"/>
                  </a:lnTo>
                  <a:lnTo>
                    <a:pt x="18318" y="21507"/>
                  </a:lnTo>
                  <a:lnTo>
                    <a:pt x="19066" y="21369"/>
                  </a:lnTo>
                  <a:lnTo>
                    <a:pt x="19813" y="21092"/>
                  </a:lnTo>
                  <a:lnTo>
                    <a:pt x="20436" y="20676"/>
                  </a:lnTo>
                  <a:lnTo>
                    <a:pt x="20935" y="20123"/>
                  </a:lnTo>
                  <a:lnTo>
                    <a:pt x="21309" y="19569"/>
                  </a:lnTo>
                  <a:lnTo>
                    <a:pt x="21558" y="19015"/>
                  </a:lnTo>
                  <a:lnTo>
                    <a:pt x="21683" y="18323"/>
                  </a:lnTo>
                  <a:lnTo>
                    <a:pt x="21683" y="10061"/>
                  </a:lnTo>
                  <a:lnTo>
                    <a:pt x="21683" y="46"/>
                  </a:lnTo>
                  <a:lnTo>
                    <a:pt x="7352" y="46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071538" y="1857364"/>
              <a:ext cx="1571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Musik (Lärm)</a:t>
              </a:r>
              <a:endParaRPr lang="de-DE" dirty="0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285720" y="3714752"/>
            <a:ext cx="928694" cy="1575025"/>
            <a:chOff x="285720" y="3643314"/>
            <a:chExt cx="928694" cy="1575025"/>
          </a:xfrm>
        </p:grpSpPr>
        <p:pic>
          <p:nvPicPr>
            <p:cNvPr id="2050" name="Picture 2" descr="C:\Users\Kristoffer\AppData\Local\Microsoft\Windows\Temporary Internet Files\Content.IE5\FJ1Y3U3Y\MCj04247940000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0800000">
              <a:off x="285720" y="3643314"/>
              <a:ext cx="785140" cy="830263"/>
            </a:xfrm>
            <a:prstGeom prst="rect">
              <a:avLst/>
            </a:prstGeom>
            <a:noFill/>
          </p:spPr>
        </p:pic>
        <p:sp>
          <p:nvSpPr>
            <p:cNvPr id="8" name="Textfeld 7"/>
            <p:cNvSpPr txBox="1"/>
            <p:nvPr/>
          </p:nvSpPr>
          <p:spPr>
            <a:xfrm>
              <a:off x="285720" y="4572008"/>
              <a:ext cx="9286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Sprachquelle</a:t>
              </a:r>
              <a:endParaRPr lang="de-DE" dirty="0"/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3500430" y="3929066"/>
            <a:ext cx="1143008" cy="1155150"/>
            <a:chOff x="3214678" y="3857628"/>
            <a:chExt cx="1143008" cy="1155150"/>
          </a:xfrm>
        </p:grpSpPr>
        <p:pic>
          <p:nvPicPr>
            <p:cNvPr id="2053" name="Picture 5" descr="C:\Users\Kristoffer\AppData\Local\Microsoft\Windows\Temporary Internet Files\Content.IE5\HCZLBPO2\MCHH01069_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14678" y="3857628"/>
              <a:ext cx="1071520" cy="623887"/>
            </a:xfrm>
            <a:prstGeom prst="rect">
              <a:avLst/>
            </a:prstGeom>
            <a:noFill/>
          </p:spPr>
        </p:pic>
        <p:sp>
          <p:nvSpPr>
            <p:cNvPr id="10" name="Textfeld 9"/>
            <p:cNvSpPr txBox="1"/>
            <p:nvPr/>
          </p:nvSpPr>
          <p:spPr>
            <a:xfrm>
              <a:off x="3214678" y="4643446"/>
              <a:ext cx="1143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Filterung</a:t>
              </a:r>
              <a:endParaRPr lang="de-DE" dirty="0"/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4929190" y="5500702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Merkmals-</a:t>
            </a:r>
          </a:p>
          <a:p>
            <a:r>
              <a:rPr lang="de-DE" dirty="0" smtClean="0"/>
              <a:t>Extraktion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428596" y="578645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Digitalisierung / </a:t>
            </a:r>
            <a:r>
              <a:rPr lang="de-DE" dirty="0" err="1" smtClean="0"/>
              <a:t>Diskretisierung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4857752" y="2571744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Phonem-</a:t>
            </a:r>
          </a:p>
          <a:p>
            <a:r>
              <a:rPr lang="de-DE" dirty="0" smtClean="0"/>
              <a:t>Erkennung</a:t>
            </a:r>
            <a:endParaRPr lang="de-DE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3643314"/>
            <a:ext cx="989665" cy="96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3214686"/>
            <a:ext cx="1430905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8"/>
          <p:cNvSpPr txBox="1"/>
          <p:nvPr/>
        </p:nvSpPr>
        <p:spPr>
          <a:xfrm>
            <a:off x="6429388" y="607220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TRANSKRIPT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6143636" y="392906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Sprachmodellierung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4786314" y="164305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Audiomodell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6715140" y="171448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Sprachmodell</a:t>
            </a:r>
            <a:endParaRPr lang="de-DE" dirty="0"/>
          </a:p>
        </p:txBody>
      </p:sp>
      <p:cxnSp>
        <p:nvCxnSpPr>
          <p:cNvPr id="24" name="Gerade Verbindung mit Pfeil 23"/>
          <p:cNvCxnSpPr>
            <a:stCxn id="2050" idx="1"/>
            <a:endCxn id="2054" idx="1"/>
          </p:cNvCxnSpPr>
          <p:nvPr/>
        </p:nvCxnSpPr>
        <p:spPr>
          <a:xfrm flipV="1">
            <a:off x="1070860" y="4126706"/>
            <a:ext cx="857934" cy="3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2054" idx="2"/>
            <a:endCxn id="2051" idx="0"/>
          </p:cNvCxnSpPr>
          <p:nvPr/>
        </p:nvCxnSpPr>
        <p:spPr>
          <a:xfrm rot="16200000" flipH="1">
            <a:off x="2206138" y="4827585"/>
            <a:ext cx="461977" cy="26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>
            <a:stCxn id="15" idx="3"/>
            <a:endCxn id="10" idx="2"/>
          </p:cNvCxnSpPr>
          <p:nvPr/>
        </p:nvCxnSpPr>
        <p:spPr>
          <a:xfrm flipV="1">
            <a:off x="2357422" y="5084216"/>
            <a:ext cx="1714512" cy="102540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winkelte Verbindung 35"/>
          <p:cNvCxnSpPr>
            <a:stCxn id="10" idx="3"/>
            <a:endCxn id="11" idx="1"/>
          </p:cNvCxnSpPr>
          <p:nvPr/>
        </p:nvCxnSpPr>
        <p:spPr>
          <a:xfrm>
            <a:off x="4643438" y="4899550"/>
            <a:ext cx="285752" cy="92431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>
            <a:stCxn id="11" idx="0"/>
            <a:endCxn id="16" idx="2"/>
          </p:cNvCxnSpPr>
          <p:nvPr/>
        </p:nvCxnSpPr>
        <p:spPr>
          <a:xfrm rot="16200000" flipV="1">
            <a:off x="4430819" y="4323670"/>
            <a:ext cx="2282627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>
            <a:stCxn id="2052" idx="2"/>
            <a:endCxn id="2054" idx="0"/>
          </p:cNvCxnSpPr>
          <p:nvPr/>
        </p:nvCxnSpPr>
        <p:spPr>
          <a:xfrm>
            <a:off x="1103735" y="2961592"/>
            <a:ext cx="1319892" cy="681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Form 46"/>
          <p:cNvCxnSpPr>
            <a:stCxn id="16" idx="3"/>
            <a:endCxn id="2055" idx="0"/>
          </p:cNvCxnSpPr>
          <p:nvPr/>
        </p:nvCxnSpPr>
        <p:spPr>
          <a:xfrm>
            <a:off x="6215074" y="2894910"/>
            <a:ext cx="644015" cy="31977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>
            <a:stCxn id="20" idx="2"/>
            <a:endCxn id="19" idx="0"/>
          </p:cNvCxnSpPr>
          <p:nvPr/>
        </p:nvCxnSpPr>
        <p:spPr>
          <a:xfrm rot="5400000">
            <a:off x="6399740" y="5185302"/>
            <a:ext cx="177380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>
            <a:stCxn id="21" idx="2"/>
            <a:endCxn id="16" idx="0"/>
          </p:cNvCxnSpPr>
          <p:nvPr/>
        </p:nvCxnSpPr>
        <p:spPr>
          <a:xfrm rot="5400000">
            <a:off x="5310311" y="2238485"/>
            <a:ext cx="559362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>
            <a:stCxn id="22" idx="2"/>
            <a:endCxn id="2055" idx="0"/>
          </p:cNvCxnSpPr>
          <p:nvPr/>
        </p:nvCxnSpPr>
        <p:spPr>
          <a:xfrm rot="5400000">
            <a:off x="6650310" y="2292600"/>
            <a:ext cx="1130866" cy="7133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Datumsplatzhalt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E4A6-EDF3-4E6D-88CE-45186E473E63}" type="datetime1">
              <a:rPr lang="de-DE" smtClean="0"/>
              <a:pPr/>
              <a:t>28.05.2009</a:t>
            </a:fld>
            <a:endParaRPr lang="de-DE" dirty="0"/>
          </a:p>
        </p:txBody>
      </p:sp>
      <p:sp>
        <p:nvSpPr>
          <p:cNvPr id="34" name="Foliennummernplatzhalter 3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35" name="Fußzeilenplatzhalter 3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Stand der Forschung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Historie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1969 – Linear </a:t>
            </a:r>
            <a:r>
              <a:rPr lang="de-DE" dirty="0" err="1" smtClean="0"/>
              <a:t>Predictive</a:t>
            </a:r>
            <a:r>
              <a:rPr lang="de-DE" dirty="0" smtClean="0"/>
              <a:t> </a:t>
            </a:r>
            <a:r>
              <a:rPr lang="de-DE" dirty="0" err="1" smtClean="0"/>
              <a:t>Coding</a:t>
            </a:r>
            <a:r>
              <a:rPr lang="de-DE" dirty="0" smtClean="0"/>
              <a:t> (LPC)</a:t>
            </a:r>
          </a:p>
          <a:p>
            <a:r>
              <a:rPr lang="de-DE" dirty="0" smtClean="0"/>
              <a:t>1975 – Hidden </a:t>
            </a:r>
            <a:r>
              <a:rPr lang="de-DE" dirty="0" err="1" smtClean="0"/>
              <a:t>Markov</a:t>
            </a:r>
            <a:r>
              <a:rPr lang="de-DE" dirty="0" smtClean="0"/>
              <a:t> Models</a:t>
            </a:r>
          </a:p>
          <a:p>
            <a:r>
              <a:rPr lang="de-DE" dirty="0" smtClean="0"/>
              <a:t>1980 – Mel-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cepstrum</a:t>
            </a:r>
            <a:r>
              <a:rPr lang="de-DE" dirty="0" smtClean="0"/>
              <a:t> </a:t>
            </a:r>
          </a:p>
          <a:p>
            <a:r>
              <a:rPr lang="de-DE" dirty="0" smtClean="0"/>
              <a:t>1980er – Language Models und </a:t>
            </a:r>
            <a:r>
              <a:rPr lang="de-DE" dirty="0" err="1" smtClean="0"/>
              <a:t>Neurale</a:t>
            </a:r>
            <a:r>
              <a:rPr lang="de-DE" dirty="0" smtClean="0"/>
              <a:t> Netzwerke</a:t>
            </a:r>
          </a:p>
          <a:p>
            <a:r>
              <a:rPr lang="de-DE" dirty="0" smtClean="0"/>
              <a:t>…</a:t>
            </a:r>
          </a:p>
          <a:p>
            <a:pPr>
              <a:buNone/>
            </a:pPr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714348" y="4357694"/>
            <a:ext cx="8072494" cy="2071702"/>
            <a:chOff x="500034" y="4857760"/>
            <a:chExt cx="8143932" cy="172665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34" y="4857760"/>
              <a:ext cx="8143932" cy="1329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feld 4"/>
            <p:cNvSpPr txBox="1"/>
            <p:nvPr/>
          </p:nvSpPr>
          <p:spPr>
            <a:xfrm>
              <a:off x="5072066" y="6215082"/>
              <a:ext cx="3571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(</a:t>
              </a:r>
              <a:r>
                <a:rPr lang="de-DE" dirty="0" err="1" smtClean="0"/>
                <a:t>O'Shaughnessy</a:t>
              </a:r>
              <a:r>
                <a:rPr lang="de-DE" dirty="0" smtClean="0"/>
                <a:t>, 2008, s. 2967)</a:t>
              </a:r>
              <a:endParaRPr lang="de-DE" dirty="0"/>
            </a:p>
          </p:txBody>
        </p:sp>
      </p:grp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92771-6B2D-404F-BC31-C9F02ED7C2A7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Stand der Forschung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Aktuell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Aktuelle Herausforderungen</a:t>
            </a:r>
          </a:p>
          <a:p>
            <a:pPr lvl="1"/>
            <a:r>
              <a:rPr lang="en-US" dirty="0" smtClean="0"/>
              <a:t>"For practical applications, errors must be reduced further.“ (</a:t>
            </a:r>
            <a:r>
              <a:rPr lang="de-DE" dirty="0" err="1" smtClean="0"/>
              <a:t>O'Shaughnessy</a:t>
            </a:r>
            <a:r>
              <a:rPr lang="de-DE" dirty="0" smtClean="0"/>
              <a:t>, 2008, s. 2797)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de-DE" dirty="0" smtClean="0"/>
              <a:t>Aktuelle Forschungsfelder</a:t>
            </a:r>
            <a:br>
              <a:rPr lang="de-DE" dirty="0" smtClean="0"/>
            </a:br>
            <a:r>
              <a:rPr lang="de-DE" dirty="0" smtClean="0"/>
              <a:t>(Baker und weitere, Mai 2009, s.76ff):</a:t>
            </a:r>
          </a:p>
          <a:p>
            <a:pPr marL="850392" lvl="1" indent="-457200">
              <a:buFont typeface="+mj-lt"/>
              <a:buAutoNum type="arabicParenBoth"/>
            </a:pPr>
            <a:r>
              <a:rPr lang="de-DE" b="1" dirty="0" smtClean="0"/>
              <a:t>„</a:t>
            </a:r>
            <a:r>
              <a:rPr lang="de-DE" b="1" dirty="0" err="1" smtClean="0"/>
              <a:t>Everyday</a:t>
            </a:r>
            <a:r>
              <a:rPr lang="de-DE" b="1" dirty="0" smtClean="0"/>
              <a:t> Audio“</a:t>
            </a:r>
          </a:p>
          <a:p>
            <a:pPr marL="850392" lvl="1" indent="-457200">
              <a:buFont typeface="+mj-lt"/>
              <a:buAutoNum type="arabicParenBoth"/>
            </a:pPr>
            <a:r>
              <a:rPr lang="de-DE" b="1" dirty="0" smtClean="0"/>
              <a:t>Selbstlernende ASR-Technologie</a:t>
            </a:r>
          </a:p>
          <a:p>
            <a:pPr marL="850392" lvl="1" indent="-457200">
              <a:buFont typeface="+mj-lt"/>
              <a:buAutoNum type="arabicParenBoth"/>
            </a:pPr>
            <a:r>
              <a:rPr lang="de-DE" b="1" dirty="0" smtClean="0"/>
              <a:t>Erkennung von seltenen Ereignissen</a:t>
            </a:r>
          </a:p>
          <a:p>
            <a:pPr marL="850392" lvl="1" indent="-457200">
              <a:buFont typeface="+mj-lt"/>
              <a:buAutoNum type="arabicParenBoth"/>
            </a:pPr>
            <a:r>
              <a:rPr lang="de-DE" b="1" dirty="0" smtClean="0"/>
              <a:t>Verbesserung der ASR Infrastruktur</a:t>
            </a:r>
          </a:p>
          <a:p>
            <a:pPr marL="850392" lvl="1" indent="-457200">
              <a:buFont typeface="+mj-lt"/>
              <a:buAutoNum type="arabicParenBoth"/>
            </a:pPr>
            <a:r>
              <a:rPr lang="en-US" dirty="0" smtClean="0"/>
              <a:t>An die </a:t>
            </a:r>
            <a:r>
              <a:rPr lang="en-US" dirty="0" err="1" smtClean="0"/>
              <a:t>menschliche</a:t>
            </a:r>
            <a:r>
              <a:rPr lang="en-US" dirty="0" smtClean="0"/>
              <a:t> </a:t>
            </a:r>
            <a:r>
              <a:rPr lang="en-US" dirty="0" err="1" smtClean="0"/>
              <a:t>Wahrnehmung</a:t>
            </a:r>
            <a:r>
              <a:rPr lang="en-US" dirty="0" smtClean="0"/>
              <a:t> </a:t>
            </a:r>
            <a:r>
              <a:rPr lang="en-US" dirty="0" err="1" smtClean="0"/>
              <a:t>angepasste</a:t>
            </a:r>
            <a:r>
              <a:rPr lang="en-US" dirty="0" smtClean="0"/>
              <a:t> </a:t>
            </a:r>
            <a:r>
              <a:rPr lang="en-US" dirty="0" err="1" smtClean="0"/>
              <a:t>Erkennung</a:t>
            </a:r>
            <a:r>
              <a:rPr lang="en-US" dirty="0" smtClean="0"/>
              <a:t>.</a:t>
            </a:r>
          </a:p>
          <a:p>
            <a:pPr marL="850392" lvl="1" indent="-457200">
              <a:buFont typeface="+mj-lt"/>
              <a:buAutoNum type="arabicParenBoth"/>
            </a:pPr>
            <a:r>
              <a:rPr lang="de-DE" dirty="0" smtClean="0"/>
              <a:t>Zusammenfassung von gesprochener Sprache</a:t>
            </a:r>
          </a:p>
          <a:p>
            <a:pPr marL="850392" lvl="1" indent="-457200">
              <a:buFont typeface="+mj-lt"/>
              <a:buAutoNum type="arabicParenBoth"/>
            </a:pPr>
            <a:r>
              <a:rPr lang="de-DE" dirty="0" smtClean="0"/>
              <a:t>Wissenstransfer für weitere Sprachen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4B155-FAFE-4954-8577-3DD6A278E4D7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Stand der Forschung </a:t>
            </a:r>
            <a:b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dirty="0" smtClean="0"/>
              <a:t>Ähnliche 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AUTOMATIC TRANSCRIPTION OF GENERAL AUDIO DATA: EFFECT OF </a:t>
            </a:r>
            <a:r>
              <a:rPr lang="de-DE" b="1" dirty="0" smtClean="0"/>
              <a:t>ENVIRONMENT SEGMENTATION ON PHONETIC RECOGNITION</a:t>
            </a:r>
            <a:br>
              <a:rPr lang="de-DE" b="1" dirty="0" smtClean="0"/>
            </a:br>
            <a:r>
              <a:rPr lang="de-DE" b="1" dirty="0" smtClean="0"/>
              <a:t>(</a:t>
            </a:r>
            <a:r>
              <a:rPr lang="de-DE" i="1" dirty="0" smtClean="0"/>
              <a:t>Spina und  </a:t>
            </a:r>
            <a:r>
              <a:rPr lang="de-DE" i="1" dirty="0" err="1" smtClean="0"/>
              <a:t>Zue</a:t>
            </a:r>
            <a:r>
              <a:rPr lang="de-DE" i="1" dirty="0" smtClean="0"/>
              <a:t>, 1997)</a:t>
            </a:r>
            <a:endParaRPr lang="de-DE" b="1" dirty="0" smtClean="0"/>
          </a:p>
          <a:p>
            <a:pPr lvl="1"/>
            <a:r>
              <a:rPr lang="de-DE" dirty="0" smtClean="0"/>
              <a:t>Erkennung von Radio-Nachrichten</a:t>
            </a:r>
          </a:p>
          <a:p>
            <a:pPr lvl="1"/>
            <a:r>
              <a:rPr lang="de-DE" dirty="0" smtClean="0"/>
              <a:t>Segmentierung in „saubere“/“verrauschte“/“musikhinterlegte“ Sprache</a:t>
            </a:r>
          </a:p>
          <a:p>
            <a:r>
              <a:rPr lang="de-DE" dirty="0" smtClean="0"/>
              <a:t>Ergebnisse:</a:t>
            </a:r>
          </a:p>
          <a:p>
            <a:pPr lvl="1"/>
            <a:r>
              <a:rPr lang="de-DE" dirty="0" smtClean="0"/>
              <a:t>Mehrere Modelle für einzelne Kategorien verbessern </a:t>
            </a:r>
            <a:r>
              <a:rPr lang="de-DE" dirty="0" err="1" smtClean="0"/>
              <a:t>erkennung</a:t>
            </a:r>
            <a:r>
              <a:rPr lang="de-DE" dirty="0" smtClean="0"/>
              <a:t>.</a:t>
            </a:r>
          </a:p>
          <a:p>
            <a:pPr lvl="1"/>
            <a:r>
              <a:rPr lang="de-DE" dirty="0" smtClean="0"/>
              <a:t>Z.T. bessere Ergebnisse für verrauschte Sprache mit einem </a:t>
            </a:r>
            <a:r>
              <a:rPr lang="de-DE" dirty="0" err="1" smtClean="0"/>
              <a:t>Erkenner</a:t>
            </a:r>
            <a:r>
              <a:rPr lang="de-DE" dirty="0" smtClean="0"/>
              <a:t> für „saubere“ Sprache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A38CC-DD7A-4137-97AE-4C60DFDDFF56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Stand der Forschung </a:t>
            </a:r>
            <a:b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dirty="0" smtClean="0"/>
              <a:t>Ähnliche Arbeiten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err="1" smtClean="0"/>
              <a:t>Ohtsuki</a:t>
            </a:r>
            <a:r>
              <a:rPr lang="de-DE" dirty="0" smtClean="0"/>
              <a:t> und andere, 2006:</a:t>
            </a:r>
            <a:br>
              <a:rPr lang="de-DE" dirty="0" smtClean="0"/>
            </a:br>
            <a:r>
              <a:rPr lang="de-DE" b="1" dirty="0" smtClean="0"/>
              <a:t> </a:t>
            </a:r>
            <a:r>
              <a:rPr lang="de-DE" b="1" dirty="0" err="1" smtClean="0"/>
              <a:t>Automatic</a:t>
            </a:r>
            <a:r>
              <a:rPr lang="de-DE" b="1" dirty="0" smtClean="0"/>
              <a:t> Multimedia </a:t>
            </a:r>
            <a:r>
              <a:rPr lang="de-DE" b="1" dirty="0" err="1" smtClean="0"/>
              <a:t>Indexing</a:t>
            </a:r>
            <a:r>
              <a:rPr lang="de-DE" b="1" dirty="0" smtClean="0"/>
              <a:t>:</a:t>
            </a:r>
            <a:br>
              <a:rPr lang="de-DE" b="1" dirty="0" smtClean="0"/>
            </a:br>
            <a:r>
              <a:rPr lang="en-US" b="1" dirty="0" smtClean="0"/>
              <a:t> Combining audio, speech, and visual information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index</a:t>
            </a:r>
            <a:r>
              <a:rPr lang="de-DE" b="1" dirty="0" smtClean="0"/>
              <a:t> </a:t>
            </a:r>
            <a:r>
              <a:rPr lang="de-DE" b="1" dirty="0" err="1" smtClean="0"/>
              <a:t>broadcast</a:t>
            </a:r>
            <a:r>
              <a:rPr lang="de-DE" b="1" dirty="0" smtClean="0"/>
              <a:t> </a:t>
            </a:r>
            <a:r>
              <a:rPr lang="de-DE" b="1" dirty="0" err="1" smtClean="0"/>
              <a:t>news</a:t>
            </a:r>
            <a:endParaRPr lang="de-DE" dirty="0" smtClean="0"/>
          </a:p>
          <a:p>
            <a:r>
              <a:rPr lang="de-DE" dirty="0" smtClean="0"/>
              <a:t>Segmentierung in Sprache, Musik, Lärm und Stille</a:t>
            </a:r>
          </a:p>
          <a:p>
            <a:r>
              <a:rPr lang="de-DE" dirty="0" smtClean="0"/>
              <a:t>verschiedene Audio-Modelle für Spracherkennung</a:t>
            </a:r>
          </a:p>
          <a:p>
            <a:pPr lvl="1"/>
            <a:r>
              <a:rPr lang="de-DE" dirty="0" smtClean="0"/>
              <a:t>Single:  Ein Einzelnes (geschlechtsunabhängiges) Modell</a:t>
            </a:r>
          </a:p>
          <a:p>
            <a:pPr lvl="1"/>
            <a:r>
              <a:rPr lang="en-US" dirty="0" smtClean="0"/>
              <a:t>Parallel: </a:t>
            </a:r>
            <a:r>
              <a:rPr lang="en-US" dirty="0" err="1" smtClean="0"/>
              <a:t>mehrere</a:t>
            </a:r>
            <a:r>
              <a:rPr lang="en-US" dirty="0" smtClean="0"/>
              <a:t> </a:t>
            </a:r>
            <a:r>
              <a:rPr lang="en-US" dirty="0" err="1" smtClean="0"/>
              <a:t>unterschiedliche</a:t>
            </a:r>
            <a:r>
              <a:rPr lang="en-US" dirty="0" smtClean="0"/>
              <a:t> </a:t>
            </a:r>
            <a:r>
              <a:rPr lang="en-US" dirty="0" err="1" smtClean="0"/>
              <a:t>Modelle</a:t>
            </a:r>
            <a:r>
              <a:rPr lang="en-US" dirty="0" smtClean="0"/>
              <a:t>, das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höchsten</a:t>
            </a:r>
            <a:r>
              <a:rPr lang="en-US" dirty="0" smtClean="0"/>
              <a:t> </a:t>
            </a:r>
            <a:r>
              <a:rPr lang="en-US" dirty="0" err="1" smtClean="0"/>
              <a:t>Wahrscheinlichkeit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verwendet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Select: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kurzes</a:t>
            </a:r>
            <a:r>
              <a:rPr lang="en-US" dirty="0" smtClean="0"/>
              <a:t> </a:t>
            </a:r>
            <a:r>
              <a:rPr lang="en-US" dirty="0" err="1" smtClean="0"/>
              <a:t>Stück</a:t>
            </a:r>
            <a:r>
              <a:rPr lang="en-US" dirty="0" smtClean="0"/>
              <a:t> am </a:t>
            </a:r>
            <a:r>
              <a:rPr lang="en-US" dirty="0" err="1" smtClean="0"/>
              <a:t>Anfang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getestet</a:t>
            </a:r>
            <a:r>
              <a:rPr lang="en-US" dirty="0" smtClean="0"/>
              <a:t> und das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besten</a:t>
            </a:r>
            <a:r>
              <a:rPr lang="en-US" dirty="0" smtClean="0"/>
              <a:t> </a:t>
            </a:r>
            <a:r>
              <a:rPr lang="en-US" dirty="0" err="1" smtClean="0"/>
              <a:t>Leistung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verwendet</a:t>
            </a:r>
            <a:r>
              <a:rPr lang="en-US" dirty="0" smtClean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2087C-9878-4F5A-97EA-990A35906367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Stand der Forschung </a:t>
            </a:r>
            <a:br>
              <a:rPr lang="de-D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de-DE" dirty="0" smtClean="0"/>
              <a:t>Ähnliche Arbeiten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Ergebnis der ASR</a:t>
            </a:r>
          </a:p>
          <a:p>
            <a:pPr lvl="1"/>
            <a:r>
              <a:rPr lang="de-DE" dirty="0" err="1" smtClean="0"/>
              <a:t>word</a:t>
            </a:r>
            <a:r>
              <a:rPr lang="de-DE" dirty="0" smtClean="0"/>
              <a:t> </a:t>
            </a:r>
            <a:r>
              <a:rPr lang="de-DE" dirty="0" err="1" smtClean="0"/>
              <a:t>error</a:t>
            </a:r>
            <a:r>
              <a:rPr lang="de-DE" dirty="0" smtClean="0"/>
              <a:t> rate (WER)</a:t>
            </a:r>
          </a:p>
          <a:p>
            <a:pPr lvl="1"/>
            <a:r>
              <a:rPr lang="de-DE" dirty="0" smtClean="0"/>
              <a:t>real time </a:t>
            </a:r>
            <a:r>
              <a:rPr lang="de-DE" dirty="0" err="1" smtClean="0"/>
              <a:t>factor</a:t>
            </a:r>
            <a:r>
              <a:rPr lang="de-DE" dirty="0" smtClean="0"/>
              <a:t> (RTF)</a:t>
            </a:r>
            <a:endParaRPr lang="de-DE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143116"/>
            <a:ext cx="4691053" cy="313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86256"/>
            <a:ext cx="32575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5429256" y="6072206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Grafiken aus </a:t>
            </a:r>
            <a:r>
              <a:rPr lang="de-DE" dirty="0" err="1" smtClean="0"/>
              <a:t>Ohtsuki</a:t>
            </a:r>
            <a:r>
              <a:rPr lang="de-DE" dirty="0" smtClean="0"/>
              <a:t> und andere, 2006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2786050" y="634581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Fig</a:t>
            </a:r>
            <a:r>
              <a:rPr lang="de-DE" dirty="0" smtClean="0"/>
              <a:t> 7, s.75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7286644" y="5357826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dirty="0" err="1" smtClean="0"/>
              <a:t>Fig</a:t>
            </a:r>
            <a:r>
              <a:rPr lang="de-DE" dirty="0" smtClean="0"/>
              <a:t> 8, s. 76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0254-128D-4341-A6B6-784E7DA50EB3}" type="datetime1">
              <a:rPr lang="de-DE" smtClean="0"/>
              <a:pPr/>
              <a:t>28.05.2009</a:t>
            </a:fld>
            <a:endParaRPr lang="de-DE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Kristoffer Witt - Anwendung 2 - Transkription von Radiospots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yperio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711</Words>
  <Application>Microsoft Office PowerPoint</Application>
  <PresentationFormat>Bildschirmpräsentation (4:3)</PresentationFormat>
  <Paragraphs>203</Paragraphs>
  <Slides>19</Slides>
  <Notes>4</Notes>
  <HiddenSlides>4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Hyperion</vt:lpstr>
      <vt:lpstr>Transkription von Radiospots</vt:lpstr>
      <vt:lpstr>Gliederung </vt:lpstr>
      <vt:lpstr>Einleitung</vt:lpstr>
      <vt:lpstr>Funktionsweise von Spracherkennung</vt:lpstr>
      <vt:lpstr>Stand der Forschung Historie</vt:lpstr>
      <vt:lpstr>Stand der Forschung Aktuell</vt:lpstr>
      <vt:lpstr>Stand der Forschung  Ähnliche Arbeiten</vt:lpstr>
      <vt:lpstr>Stand der Forschung  Ähnliche Arbeiten (2)</vt:lpstr>
      <vt:lpstr>Stand der Forschung  Ähnliche Arbeiten (2)</vt:lpstr>
      <vt:lpstr>Ressourcen</vt:lpstr>
      <vt:lpstr>(kommerzielle) Produkte</vt:lpstr>
      <vt:lpstr>(kommerzielle) Produkte GAUDI</vt:lpstr>
      <vt:lpstr>(kommerzielle) Produkte  MAVIS</vt:lpstr>
      <vt:lpstr>Einordnung der eigenen Arbeit</vt:lpstr>
      <vt:lpstr>Zusammenfassung</vt:lpstr>
      <vt:lpstr>Quellen</vt:lpstr>
      <vt:lpstr>Quellen (2)</vt:lpstr>
      <vt:lpstr>Quellen (3)</vt:lpstr>
      <vt:lpstr>ENDE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Transkription von Radiospots</dc:title>
  <dc:creator>Kristoffer</dc:creator>
  <cp:lastModifiedBy>Kristoffer Alexander Witt</cp:lastModifiedBy>
  <cp:revision>150</cp:revision>
  <dcterms:created xsi:type="dcterms:W3CDTF">2009-05-13T08:56:00Z</dcterms:created>
  <dcterms:modified xsi:type="dcterms:W3CDTF">2009-05-28T09:32:37Z</dcterms:modified>
</cp:coreProperties>
</file>