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66" r:id="rId2"/>
    <p:sldId id="265" r:id="rId3"/>
    <p:sldId id="267" r:id="rId4"/>
    <p:sldId id="270" r:id="rId5"/>
    <p:sldId id="272" r:id="rId6"/>
    <p:sldId id="274" r:id="rId7"/>
    <p:sldId id="275" r:id="rId8"/>
    <p:sldId id="276" r:id="rId9"/>
    <p:sldId id="277" r:id="rId10"/>
    <p:sldId id="279" r:id="rId11"/>
    <p:sldId id="280" r:id="rId12"/>
    <p:sldId id="278" r:id="rId13"/>
    <p:sldId id="269" r:id="rId14"/>
    <p:sldId id="268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HAW Frutiger Next Regula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F63"/>
    <a:srgbClr val="A2A2A2"/>
    <a:srgbClr val="9CBCDA"/>
    <a:srgbClr val="336699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77721"/>
  </p:normalViewPr>
  <p:slideViewPr>
    <p:cSldViewPr>
      <p:cViewPr varScale="1">
        <p:scale>
          <a:sx n="41" d="100"/>
          <a:sy n="41" d="100"/>
        </p:scale>
        <p:origin x="110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57AFB-A9B7-413F-9C0C-4EF60C54140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915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AW Frutiger Next Regular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AW Frutiger Next Regular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AW Frutiger Next Regular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AW Frutiger Next Regular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AW Frutiger Next Regula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Begrüßung + Vorstellen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7AFB-A9B7-413F-9C0C-4EF60C54140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13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Gliederung:</a:t>
            </a:r>
          </a:p>
          <a:p>
            <a:r>
              <a:rPr lang="de-DE" dirty="0"/>
              <a:t>Motivation -&gt; Warum mache ich das, sowie Erklärung der Ausgangslage</a:t>
            </a:r>
          </a:p>
          <a:p>
            <a:r>
              <a:rPr lang="de-DE" dirty="0"/>
              <a:t>Forschungsfrage -&gt; Was interessiert mich an meinem Thema</a:t>
            </a:r>
          </a:p>
          <a:p>
            <a:r>
              <a:rPr lang="de-DE" dirty="0"/>
              <a:t>Methodik -&gt; Wie möchte ich die Thematik untersuchen</a:t>
            </a:r>
          </a:p>
          <a:p>
            <a:r>
              <a:rPr lang="de-DE" dirty="0"/>
              <a:t>Bisherige Ergebnisse -&gt; Was habe ich erreicht? Bzw. wie sehen meine ersten erzielten Ergebnisse aus</a:t>
            </a:r>
          </a:p>
          <a:p>
            <a:r>
              <a:rPr lang="de-DE" dirty="0"/>
              <a:t>Ausblick -&gt; PO2 + Master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7AFB-A9B7-413F-9C0C-4EF60C54140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8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Es gibt für Einsätze des Rettungswesen Hilfsfristen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Was ist eine Hilfsfrist?</a:t>
            </a:r>
          </a:p>
          <a:p>
            <a:pPr marL="171450" indent="-171450">
              <a:buFontTx/>
              <a:buChar char="-"/>
            </a:pPr>
            <a:r>
              <a:rPr lang="de-DE" dirty="0"/>
              <a:t>Wie viele Minuten ist die Hilfsfrist in HH? Qualitätsmessung -&gt; Erreichungsgrad</a:t>
            </a:r>
          </a:p>
          <a:p>
            <a:pPr marL="171450" indent="-171450">
              <a:buFontTx/>
              <a:buChar char="-"/>
            </a:pPr>
            <a:r>
              <a:rPr lang="de-DE" dirty="0"/>
              <a:t>250k Rettungsdiensteinsätze davon nur 67% innerhalb von 8 Minuten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Herzstillstand, Horn ohne Sauerstoff erklären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7AFB-A9B7-413F-9C0C-4EF60C54140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91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Simulation Warum?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Unterschied zwischen Makro, </a:t>
            </a:r>
            <a:r>
              <a:rPr lang="de-DE" dirty="0" err="1"/>
              <a:t>Meso</a:t>
            </a:r>
            <a:r>
              <a:rPr lang="de-DE" dirty="0"/>
              <a:t>, Mikro</a:t>
            </a:r>
          </a:p>
          <a:p>
            <a:pPr marL="171450" indent="-171450">
              <a:buFontTx/>
              <a:buChar char="-"/>
            </a:pPr>
            <a:r>
              <a:rPr lang="de-DE" dirty="0"/>
              <a:t>Agentenbasierte Simulation</a:t>
            </a:r>
          </a:p>
          <a:p>
            <a:pPr marL="171450" indent="-171450">
              <a:buFontTx/>
              <a:buChar char="-"/>
            </a:pPr>
            <a:r>
              <a:rPr lang="de-DE" dirty="0"/>
              <a:t>Agent Attribute + Geschwindigkeitsberechnung erklären (</a:t>
            </a:r>
            <a:r>
              <a:rPr lang="de-DE" dirty="0" err="1"/>
              <a:t>männer</a:t>
            </a:r>
            <a:r>
              <a:rPr lang="de-DE" dirty="0"/>
              <a:t> 1.41 </a:t>
            </a:r>
            <a:r>
              <a:rPr lang="de-DE" dirty="0" err="1"/>
              <a:t>ms</a:t>
            </a:r>
            <a:r>
              <a:rPr lang="de-DE" dirty="0"/>
              <a:t> / 3.96 m/s  Frauen: 1.27ms/3.82 </a:t>
            </a:r>
            <a:r>
              <a:rPr lang="de-DE" dirty="0" err="1"/>
              <a:t>ms</a:t>
            </a:r>
            <a:r>
              <a:rPr lang="de-DE" dirty="0"/>
              <a:t> Abweichung 0.26 bzw. </a:t>
            </a:r>
            <a:r>
              <a:rPr lang="de-DE"/>
              <a:t>0.75)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7AFB-A9B7-413F-9C0C-4EF60C54140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Society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for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Modeling &amp; Simulation International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(SCS)  -&gt; Simulation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etc</a:t>
            </a:r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IEEE -&gt; 1 x pro Jahr 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nternational Conference on Intelligent Transportation Systems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(ITSC) </a:t>
            </a:r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Journale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Procedia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-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Social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and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Behavioral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Sciences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oder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Computers, Environment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and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HAW Frutiger Next Regular" pitchFamily="2" charset="0"/>
                <a:ea typeface="+mn-ea"/>
                <a:cs typeface="+mn-cs"/>
              </a:rPr>
              <a:t> Urban System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Hersteller PTV VISSIM -&gt; Führend Verkehrssimulation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7AFB-A9B7-413F-9C0C-4EF60C54140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2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9B2F2-EA62-4CAD-8333-F89998E05C87}" type="datetime1">
              <a:rPr lang="de-DE" smtClean="0"/>
              <a:pPr/>
              <a:t>29.05.2018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9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34A57-4C8C-42E9-B8D1-CD4115D262D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4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3513" y="1484313"/>
            <a:ext cx="1943100" cy="460851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5676900" cy="4608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0278-5034-4181-B6D5-03229C7BAE3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66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5360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58B4-C98D-4A8D-B9C5-218C93CA119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21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317697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572" y="1628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7471-387E-4D9E-B31F-F2F245E4832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2276475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76475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6E20B-4BAC-43C2-93F3-D33D28E018A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1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040188" cy="798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290999"/>
            <a:ext cx="4040188" cy="283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492896"/>
            <a:ext cx="4041775" cy="798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290999"/>
            <a:ext cx="4041775" cy="283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675B8-09F0-4076-849C-632C1E265CB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6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C6900-17E9-4C06-80C0-0ED5944CEA8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76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D44E3-B956-4BAA-A923-BF6B6479C8B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79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8780"/>
            <a:ext cx="3008313" cy="44644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8780"/>
            <a:ext cx="5111750" cy="46773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EA86-AE0D-43C1-816C-669F70F0C4D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4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4F3BF-EE33-4AA0-B524-92F853D5801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60514"/>
            <a:ext cx="7772400" cy="45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C98D4D-8F8E-4041-A27C-746200CBEF94}" type="datetime1">
              <a:rPr lang="de-DE" smtClean="0"/>
              <a:pPr/>
              <a:t>29.05.2018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DE" dirty="0"/>
              <a:t>Andreas Löffler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CF2D20BA-6F8F-4116-98C0-7CA249180C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68413"/>
            <a:ext cx="615950" cy="0"/>
          </a:xfrm>
          <a:prstGeom prst="line">
            <a:avLst/>
          </a:prstGeom>
          <a:noFill/>
          <a:ln w="90043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15950" y="1268413"/>
            <a:ext cx="8528050" cy="0"/>
          </a:xfrm>
          <a:prstGeom prst="line">
            <a:avLst/>
          </a:prstGeom>
          <a:noFill/>
          <a:ln w="90043">
            <a:solidFill>
              <a:srgbClr val="0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15888"/>
            <a:ext cx="2681287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149850" y="965200"/>
            <a:ext cx="3743325" cy="2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1pPr>
            <a:lvl2pPr marL="400050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2pPr>
            <a:lvl3pPr marL="801688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3pPr>
            <a:lvl4pPr marL="1201738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4pPr>
            <a:lvl5pPr marL="1603375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1000" b="1" dirty="0">
                <a:latin typeface="Arial" charset="0"/>
              </a:rPr>
              <a:t>Department Informatik</a:t>
            </a: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684213" y="228539"/>
            <a:ext cx="4967907" cy="747774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A1F6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A1F63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A1F63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0A1F63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0A1F63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A1F63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A1F63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A1F63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A1F63"/>
                </a:solidFill>
                <a:latin typeface="+mn-lt"/>
              </a:defRPr>
            </a:lvl9pPr>
          </a:lstStyle>
          <a:p>
            <a:pPr algn="l" eaLnBrk="1" hangingPunct="1"/>
            <a:endParaRPr lang="de-DE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A1F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A1F6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A1F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 b="1">
          <a:solidFill>
            <a:srgbClr val="0A1F6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0A1F6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rgbClr val="0A1F6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0A1F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A1F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A1F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A1F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A1F6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ergerschaft-hh.de/ParlDok/dokument/46123/arbeit-mit-den-einsatzprotokollen-und-gew%C3%A4hrleistung-der-hilfsfrist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9B5BB57-F832-4F45-94F2-378EC544E447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91580" y="3143250"/>
            <a:ext cx="7772400" cy="666749"/>
          </a:xfrm>
        </p:spPr>
        <p:txBody>
          <a:bodyPr/>
          <a:lstStyle/>
          <a:p>
            <a:pPr algn="ctr"/>
            <a:r>
              <a:rPr lang="de-DE" dirty="0"/>
              <a:t>Smart Rescue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91731" y="5342464"/>
            <a:ext cx="1976487" cy="34819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de-DE" sz="1800" dirty="0"/>
              <a:t>Andreas Löffler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4213" y="260350"/>
            <a:ext cx="47513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de-DE" sz="2000" b="1" dirty="0">
              <a:solidFill>
                <a:srgbClr val="0A1F63"/>
              </a:solidFill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A1F63"/>
                </a:solidFill>
              </a:rPr>
              <a:t>Hauptseminar SS2018</a:t>
            </a:r>
          </a:p>
          <a:p>
            <a:pPr>
              <a:spcBef>
                <a:spcPct val="50000"/>
              </a:spcBef>
            </a:pPr>
            <a:endParaRPr lang="de-DE" sz="1600" b="1" dirty="0">
              <a:solidFill>
                <a:srgbClr val="0A1F63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0" y="1658938"/>
            <a:ext cx="615950" cy="0"/>
          </a:xfrm>
          <a:prstGeom prst="line">
            <a:avLst/>
          </a:prstGeom>
          <a:noFill/>
          <a:ln w="90043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15950" y="1658938"/>
            <a:ext cx="8528050" cy="0"/>
          </a:xfrm>
          <a:prstGeom prst="line">
            <a:avLst/>
          </a:prstGeom>
          <a:noFill/>
          <a:ln w="90043">
            <a:solidFill>
              <a:srgbClr val="0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76225"/>
            <a:ext cx="32607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149850" y="1341438"/>
            <a:ext cx="3743325" cy="2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1pPr>
            <a:lvl2pPr marL="400050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2pPr>
            <a:lvl3pPr marL="801688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3pPr>
            <a:lvl4pPr marL="1201738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4pPr>
            <a:lvl5pPr marL="1603375" defTabSz="801688">
              <a:defRPr sz="2400">
                <a:solidFill>
                  <a:schemeClr val="tx1"/>
                </a:solidFill>
                <a:latin typeface="HAW Frutiger Next Regular" pitchFamily="2" charset="0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W Frutiger Next Regular" pitchFamily="2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1000" b="1" dirty="0">
                <a:latin typeface="Arial" charset="0"/>
              </a:rPr>
              <a:t>Department Informatik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Bisherige Ergebnisse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Agent im Alarmierungsfall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BEB999-D915-46D4-9D9E-D8D6F0B66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8" y="2073128"/>
            <a:ext cx="7416316" cy="40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Bisherige Ergebnisse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556792"/>
            <a:ext cx="4391843" cy="45360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Problematiken: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Unschärfen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Intelligenz des Agenten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Zielfindung in geeigneten Radien</a:t>
            </a:r>
          </a:p>
          <a:p>
            <a:pPr lvl="1">
              <a:lnSpc>
                <a:spcPct val="150000"/>
              </a:lnSpc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57E051-AF0F-4EA5-96BB-F1C58F61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858280"/>
            <a:ext cx="296968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Verteilung der Agenten: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Demographie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Nutzungsfläche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Tageszeit</a:t>
            </a:r>
          </a:p>
          <a:p>
            <a:pPr>
              <a:lnSpc>
                <a:spcPct val="150000"/>
              </a:lnSpc>
            </a:pPr>
            <a:r>
              <a:rPr lang="de-DE" dirty="0"/>
              <a:t>Intelligenz des Agenten: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Zielfindung in Anlehnung an Verteilung</a:t>
            </a:r>
          </a:p>
        </p:txBody>
      </p:sp>
    </p:spTree>
    <p:extLst>
      <p:ext uri="{BB962C8B-B14F-4D97-AF65-F5344CB8AC3E}">
        <p14:creationId xmlns:p14="http://schemas.microsoft.com/office/powerpoint/2010/main" val="77811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084" y="3429000"/>
            <a:ext cx="4283831" cy="86409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Danke für die Aufmerksamkeit!</a:t>
            </a:r>
          </a:p>
          <a:p>
            <a:pPr marL="0" indent="0">
              <a:buNone/>
            </a:pPr>
            <a:r>
              <a:rPr lang="de-DE" dirty="0"/>
              <a:t>	       Fragen?</a:t>
            </a:r>
          </a:p>
        </p:txBody>
      </p:sp>
    </p:spTree>
    <p:extLst>
      <p:ext uri="{BB962C8B-B14F-4D97-AF65-F5344CB8AC3E}">
        <p14:creationId xmlns:p14="http://schemas.microsoft.com/office/powerpoint/2010/main" val="356124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Quellen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5F86357-E96B-4168-80C3-D94F8CFA9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07894"/>
              </p:ext>
            </p:extLst>
          </p:nvPr>
        </p:nvGraphicFramePr>
        <p:xfrm>
          <a:off x="684213" y="1560513"/>
          <a:ext cx="7772400" cy="1711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212">
                  <a:extLst>
                    <a:ext uri="{9D8B030D-6E8A-4147-A177-3AD203B41FA5}">
                      <a16:colId xmlns:a16="http://schemas.microsoft.com/office/drawing/2014/main" val="3792123698"/>
                    </a:ext>
                  </a:extLst>
                </a:gridCol>
                <a:gridCol w="7146188">
                  <a:extLst>
                    <a:ext uri="{9D8B030D-6E8A-4147-A177-3AD203B41FA5}">
                      <a16:colId xmlns:a16="http://schemas.microsoft.com/office/drawing/2014/main" val="1648375081"/>
                    </a:ext>
                  </a:extLst>
                </a:gridCol>
              </a:tblGrid>
              <a:tr h="570381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[1]</a:t>
                      </a:r>
                    </a:p>
                  </a:txBody>
                  <a:tcPr marL="18000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Drucksache 20/12807 (</a:t>
                      </a: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https://www.buergerschaft-hh.de/ParlDok/dokument/46123/arbeit-mit-den-einsatzprotokollen-und-gew%C3%A4hrleistung-der-hilfsfristen.pdf</a:t>
                      </a: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8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92235"/>
                  </a:ext>
                </a:extLst>
              </a:tr>
              <a:tr h="570381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[2]</a:t>
                      </a:r>
                    </a:p>
                  </a:txBody>
                  <a:tcPr marL="18000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effectLst/>
                        </a:rPr>
                        <a:t>Elsner, Jesko, Philipp Meisen, Sebastian Thelen, Daniel Schilberg, und Sabina Jeschke. 2013. „EMuRgency - A Basic Concept for an AI Driven Volunteer Notification System for Integrating Laypersons into Emergency Medical Services“. </a:t>
                      </a:r>
                      <a:r>
                        <a:rPr lang="de-DE" sz="1000" i="1" dirty="0">
                          <a:effectLst/>
                        </a:rPr>
                        <a:t>ResearchGate</a:t>
                      </a:r>
                      <a:r>
                        <a:rPr lang="de-DE" sz="1000" dirty="0">
                          <a:effectLst/>
                        </a:rPr>
                        <a:t> 5 (3 &amp; 4): 223–36.</a:t>
                      </a:r>
                    </a:p>
                  </a:txBody>
                  <a:tcPr marL="18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81524"/>
                  </a:ext>
                </a:extLst>
              </a:tr>
              <a:tr h="570381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[3]</a:t>
                      </a:r>
                    </a:p>
                  </a:txBody>
                  <a:tcPr marL="18000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Reimann. Simulationsmodelle im Verkehr. </a:t>
                      </a:r>
                      <a:r>
                        <a:rPr lang="de-DE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</a:t>
                      </a: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Thesis, </a:t>
                      </a:r>
                      <a:r>
                        <a:rPr lang="de-DE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Universität</a:t>
                      </a: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Karlsruhe, Karlsruhe, 2007.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5474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98AFCEA-A05C-0A4D-B1DD-D00BEAC69FFB}"/>
              </a:ext>
            </a:extLst>
          </p:cNvPr>
          <p:cNvSpPr txBox="1"/>
          <p:nvPr/>
        </p:nvSpPr>
        <p:spPr>
          <a:xfrm>
            <a:off x="668486" y="3392996"/>
            <a:ext cx="76119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u="sng" dirty="0"/>
              <a:t>Weitere Quellen:</a:t>
            </a:r>
          </a:p>
          <a:p>
            <a:endParaRPr lang="de-DE" sz="1000" u="sng" dirty="0"/>
          </a:p>
          <a:p>
            <a:r>
              <a:rPr lang="de-DE" sz="1000" dirty="0"/>
              <a:t>U. Weidmann, “Transporttechnik der Fußgänger, Transporttechnische Eigenschaften des Fußgängerverkehrs (Literaturauswertung),” </a:t>
            </a:r>
            <a:r>
              <a:rPr lang="de-DE" sz="1000" i="1" dirty="0"/>
              <a:t>IVT, </a:t>
            </a:r>
            <a:r>
              <a:rPr lang="de-DE" sz="1000" i="1" dirty="0" err="1"/>
              <a:t>Inst</a:t>
            </a:r>
            <a:r>
              <a:rPr lang="de-DE" sz="1000" i="1" dirty="0"/>
              <a:t>. für Verkehrsplanung, </a:t>
            </a:r>
            <a:r>
              <a:rPr lang="de-DE" sz="1000" i="1" dirty="0" err="1"/>
              <a:t>Transp</a:t>
            </a:r>
            <a:r>
              <a:rPr lang="de-DE" sz="1000" i="1" dirty="0"/>
              <a:t>. </a:t>
            </a:r>
            <a:r>
              <a:rPr lang="de-DE" sz="1000" i="1" dirty="0" err="1"/>
              <a:t>Strassen</a:t>
            </a:r>
            <a:r>
              <a:rPr lang="de-DE" sz="1000" i="1" dirty="0"/>
              <a:t>- und Eisenbahnbau</a:t>
            </a:r>
            <a:r>
              <a:rPr lang="de-DE" sz="1000" dirty="0"/>
              <a:t>, </a:t>
            </a:r>
            <a:r>
              <a:rPr lang="de-DE" sz="1000" dirty="0" err="1"/>
              <a:t>no</a:t>
            </a:r>
            <a:r>
              <a:rPr lang="de-DE" sz="1000" dirty="0"/>
              <a:t>. 90, p. 110, 1993.</a:t>
            </a:r>
          </a:p>
          <a:p>
            <a:endParaRPr lang="de-DE" sz="1000" dirty="0"/>
          </a:p>
          <a:p>
            <a:r>
              <a:rPr lang="de-DE" sz="1000" dirty="0"/>
              <a:t>J. </a:t>
            </a:r>
            <a:r>
              <a:rPr lang="de-DE" sz="1000" dirty="0" err="1"/>
              <a:t>Dallmeyer</a:t>
            </a:r>
            <a:r>
              <a:rPr lang="de-DE" sz="1000" dirty="0"/>
              <a:t>, </a:t>
            </a:r>
            <a:r>
              <a:rPr lang="de-DE" sz="1000" i="1" dirty="0"/>
              <a:t>Simulation des Straßenverkehrs in der Großstadt</a:t>
            </a:r>
            <a:r>
              <a:rPr lang="de-DE" sz="1000" dirty="0"/>
              <a:t>. Springer, 2014.</a:t>
            </a:r>
          </a:p>
          <a:p>
            <a:endParaRPr lang="de-DE" sz="1000" dirty="0"/>
          </a:p>
          <a:p>
            <a:r>
              <a:rPr lang="de-DE" sz="1000" dirty="0"/>
              <a:t>von M. </a:t>
            </a:r>
            <a:r>
              <a:rPr lang="de-DE" sz="1000" dirty="0" err="1"/>
              <a:t>Planta</a:t>
            </a:r>
            <a:r>
              <a:rPr lang="de-DE" sz="1000" dirty="0"/>
              <a:t>, “Mobile Ausbildung mit Lebensrettungsprogramm HELP lanciert. Ein Herzstillstand und sofort kommt ein HELP Team,” 2007.</a:t>
            </a:r>
          </a:p>
          <a:p>
            <a:endParaRPr lang="de-DE" sz="1000" dirty="0"/>
          </a:p>
          <a:p>
            <a:r>
              <a:rPr lang="de-DE" sz="1000" dirty="0"/>
              <a:t>R. </a:t>
            </a:r>
            <a:r>
              <a:rPr lang="de-DE" sz="1000" dirty="0" err="1"/>
              <a:t>Stroop</a:t>
            </a:r>
            <a:r>
              <a:rPr lang="de-DE" sz="1000" dirty="0"/>
              <a:t>, B. Strickmann, H. </a:t>
            </a:r>
            <a:r>
              <a:rPr lang="de-DE" sz="1000" dirty="0" err="1"/>
              <a:t>Horstkötter</a:t>
            </a:r>
            <a:r>
              <a:rPr lang="de-DE" sz="1000" dirty="0"/>
              <a:t>, T. </a:t>
            </a:r>
            <a:r>
              <a:rPr lang="de-DE" sz="1000" dirty="0" err="1"/>
              <a:t>Kuhlbusch</a:t>
            </a:r>
            <a:r>
              <a:rPr lang="de-DE" sz="1000" dirty="0"/>
              <a:t>, H. R. </a:t>
            </a:r>
            <a:r>
              <a:rPr lang="de-DE" sz="1000" dirty="0" err="1"/>
              <a:t>Hartweg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T. Kerner, “Smartphone-basierte First-</a:t>
            </a:r>
            <a:r>
              <a:rPr lang="de-DE" sz="1000" dirty="0" err="1"/>
              <a:t>Responder</a:t>
            </a:r>
            <a:r>
              <a:rPr lang="de-DE" sz="1000" dirty="0"/>
              <a:t>-Alarmierung ‘Mobile Retter’: Implementierung eines qualifizierten Ersthelfer-Systems,” </a:t>
            </a:r>
            <a:r>
              <a:rPr lang="de-DE" sz="1000" i="1" dirty="0"/>
              <a:t>Notarzt</a:t>
            </a:r>
            <a:r>
              <a:rPr lang="de-DE" sz="1000" dirty="0"/>
              <a:t>, vol. 31, </a:t>
            </a:r>
            <a:r>
              <a:rPr lang="de-DE" sz="1000" dirty="0" err="1"/>
              <a:t>no</a:t>
            </a:r>
            <a:r>
              <a:rPr lang="de-DE" sz="1000" dirty="0"/>
              <a:t>. 5, pp. 239–245, </a:t>
            </a:r>
            <a:r>
              <a:rPr lang="de-DE" sz="1000" dirty="0" err="1"/>
              <a:t>Oct</a:t>
            </a:r>
            <a:r>
              <a:rPr lang="de-DE" sz="1000" dirty="0"/>
              <a:t>. 2015.</a:t>
            </a:r>
          </a:p>
          <a:p>
            <a:endParaRPr lang="de-DE" sz="1000" dirty="0"/>
          </a:p>
          <a:p>
            <a:endParaRPr lang="de-DE" sz="1000" dirty="0"/>
          </a:p>
          <a:p>
            <a:endParaRPr lang="de-DE" sz="1000" dirty="0"/>
          </a:p>
          <a:p>
            <a:endParaRPr lang="de-DE" sz="1000" u="sng" dirty="0"/>
          </a:p>
        </p:txBody>
      </p:sp>
    </p:spTree>
    <p:extLst>
      <p:ext uri="{BB962C8B-B14F-4D97-AF65-F5344CB8AC3E}">
        <p14:creationId xmlns:p14="http://schemas.microsoft.com/office/powerpoint/2010/main" val="198326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59A3-6190-47DF-BF97-A62ACE449DFF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979" y="36866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Motivation</a:t>
            </a:r>
          </a:p>
          <a:p>
            <a:pPr>
              <a:lnSpc>
                <a:spcPct val="150000"/>
              </a:lnSpc>
            </a:pPr>
            <a:r>
              <a:rPr lang="de-DE" dirty="0"/>
              <a:t>Forschungsfrage</a:t>
            </a:r>
          </a:p>
          <a:p>
            <a:pPr>
              <a:lnSpc>
                <a:spcPct val="150000"/>
              </a:lnSpc>
            </a:pPr>
            <a:r>
              <a:rPr lang="de-DE" dirty="0"/>
              <a:t>Methodik</a:t>
            </a:r>
          </a:p>
          <a:p>
            <a:pPr>
              <a:lnSpc>
                <a:spcPct val="150000"/>
              </a:lnSpc>
            </a:pPr>
            <a:r>
              <a:rPr lang="de-DE" dirty="0"/>
              <a:t>Bisherige Ergebnisse</a:t>
            </a:r>
          </a:p>
          <a:p>
            <a:pPr>
              <a:lnSpc>
                <a:spcPct val="150000"/>
              </a:lnSpc>
            </a:pPr>
            <a:r>
              <a:rPr lang="de-DE" dirty="0"/>
              <a:t>Ausblick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Hilfsfrist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250.000 Rettungsdiensteinsätze (2015)</a:t>
            </a:r>
          </a:p>
          <a:p>
            <a:pPr>
              <a:lnSpc>
                <a:spcPct val="150000"/>
              </a:lnSpc>
            </a:pPr>
            <a:r>
              <a:rPr lang="de-DE" dirty="0"/>
              <a:t>67% Erreichungsgrad</a:t>
            </a:r>
          </a:p>
          <a:p>
            <a:pPr>
              <a:lnSpc>
                <a:spcPct val="150000"/>
              </a:lnSpc>
            </a:pPr>
            <a:r>
              <a:rPr lang="de-DE" dirty="0"/>
              <a:t>9/28 Einsätzen/Stunde außerhalb der Hilfsfrist</a:t>
            </a:r>
          </a:p>
          <a:p>
            <a:pPr>
              <a:lnSpc>
                <a:spcPct val="150000"/>
              </a:lnSpc>
            </a:pPr>
            <a:r>
              <a:rPr lang="de-DE" dirty="0"/>
              <a:t>Bei Patienten mit einem Herzstillstand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Reanimation innerhalb von 180 Sekunden nach erleiden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4EF9AF-0E08-4C37-8F17-B4ADCC6F7A1B}"/>
              </a:ext>
            </a:extLst>
          </p:cNvPr>
          <p:cNvSpPr txBox="1"/>
          <p:nvPr/>
        </p:nvSpPr>
        <p:spPr>
          <a:xfrm>
            <a:off x="672848" y="2240869"/>
            <a:ext cx="7772399" cy="58477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„[...] nach der unter „Hilfsfrist“ der Zeitraum von Notrufannahme bis zum Eintreffen an der Einsatzstelle zu verstehen ist.“ </a:t>
            </a:r>
            <a:r>
              <a:rPr lang="de-DE" sz="1200" dirty="0"/>
              <a:t>[1]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EB1510-D718-4835-B207-31D4B46A8F01}"/>
              </a:ext>
            </a:extLst>
          </p:cNvPr>
          <p:cNvSpPr txBox="1"/>
          <p:nvPr/>
        </p:nvSpPr>
        <p:spPr>
          <a:xfrm>
            <a:off x="668486" y="2924944"/>
            <a:ext cx="7772400" cy="58477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„Die sich ergebenden Hilfsfristen für RTW betragen danach acht Minuten, für NEF 15 Minuten. Auf diese Fristen wurden auch die Erreichungsgrade bezogen.“ </a:t>
            </a:r>
            <a:r>
              <a:rPr lang="de-DE" sz="1200" dirty="0"/>
              <a:t>[1]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A53B5D-B1CA-1D40-9440-C548DD9B309C}"/>
              </a:ext>
            </a:extLst>
          </p:cNvPr>
          <p:cNvSpPr txBox="1"/>
          <p:nvPr/>
        </p:nvSpPr>
        <p:spPr>
          <a:xfrm>
            <a:off x="-2358189" y="-1039528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6792"/>
            <a:ext cx="3779775" cy="47885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„Smart Rescue“</a:t>
            </a:r>
          </a:p>
          <a:p>
            <a:pPr>
              <a:lnSpc>
                <a:spcPct val="150000"/>
              </a:lnSpc>
            </a:pPr>
            <a:r>
              <a:rPr lang="de-DE" dirty="0"/>
              <a:t>Freiwillige Helfer</a:t>
            </a:r>
          </a:p>
          <a:p>
            <a:pPr>
              <a:lnSpc>
                <a:spcPct val="150000"/>
              </a:lnSpc>
            </a:pPr>
            <a:r>
              <a:rPr lang="de-DE" dirty="0"/>
              <a:t>Im Notfall Alarmierung über Smartphone-App</a:t>
            </a:r>
          </a:p>
          <a:p>
            <a:pPr>
              <a:lnSpc>
                <a:spcPct val="150000"/>
              </a:lnSpc>
            </a:pPr>
            <a:r>
              <a:rPr lang="de-DE" dirty="0"/>
              <a:t>Zeitgewinn für den Patienten</a:t>
            </a:r>
          </a:p>
          <a:p>
            <a:pPr>
              <a:lnSpc>
                <a:spcPct val="150000"/>
              </a:lnSpc>
            </a:pPr>
            <a:r>
              <a:rPr lang="de-DE" dirty="0"/>
              <a:t>Vor- und Nachteile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Überlebenschance erhöht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„Outcome“ erhöhen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Rechtliches &amp; Datenschutz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A5EB03-ABB0-42AD-9A7B-FBCE94F6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83" y="1808820"/>
            <a:ext cx="4176464" cy="2297967"/>
          </a:xfrm>
          <a:prstGeom prst="rect">
            <a:avLst/>
          </a:prstGeom>
        </p:spPr>
      </p:pic>
      <p:grpSp>
        <p:nvGrpSpPr>
          <p:cNvPr id="11" name="Gruppierung 8">
            <a:extLst>
              <a:ext uri="{FF2B5EF4-FFF2-40B4-BE49-F238E27FC236}">
                <a16:creationId xmlns:a16="http://schemas.microsoft.com/office/drawing/2014/main" id="{3D9271CB-5B6B-4126-9306-D23AA32663EE}"/>
              </a:ext>
            </a:extLst>
          </p:cNvPr>
          <p:cNvGrpSpPr/>
          <p:nvPr/>
        </p:nvGrpSpPr>
        <p:grpSpPr>
          <a:xfrm>
            <a:off x="4414655" y="4207183"/>
            <a:ext cx="3842719" cy="2138141"/>
            <a:chOff x="863588" y="1520788"/>
            <a:chExt cx="7333529" cy="4724212"/>
          </a:xfrm>
        </p:grpSpPr>
        <p:pic>
          <p:nvPicPr>
            <p:cNvPr id="12" name="Bild 6">
              <a:extLst>
                <a:ext uri="{FF2B5EF4-FFF2-40B4-BE49-F238E27FC236}">
                  <a16:creationId xmlns:a16="http://schemas.microsoft.com/office/drawing/2014/main" id="{12B601FF-F525-4E0C-8740-7A21F8ADD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88" y="1520788"/>
              <a:ext cx="7241513" cy="411218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38B1AE9-F831-4DDB-8181-17CD6F5B9B03}"/>
                </a:ext>
              </a:extLst>
            </p:cNvPr>
            <p:cNvSpPr txBox="1"/>
            <p:nvPr/>
          </p:nvSpPr>
          <p:spPr>
            <a:xfrm>
              <a:off x="863588" y="5632972"/>
              <a:ext cx="7333529" cy="612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		                              </a:t>
              </a:r>
              <a:r>
                <a:rPr lang="de-DE" sz="800" dirty="0"/>
                <a:t> Quelle: [2] Figur 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87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Forschungsfrage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14981A-D41E-4C1C-AE24-36FA87D118B5}"/>
              </a:ext>
            </a:extLst>
          </p:cNvPr>
          <p:cNvSpPr txBox="1"/>
          <p:nvPr/>
        </p:nvSpPr>
        <p:spPr>
          <a:xfrm>
            <a:off x="668486" y="3416816"/>
            <a:ext cx="7772399" cy="73866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„Wie hoch muss die Helferdichte sein, damit der Ansatz Smart Rescue</a:t>
            </a:r>
          </a:p>
          <a:p>
            <a:r>
              <a:rPr lang="de-DE" dirty="0"/>
              <a:t>im urbanen Raum funktioniert?“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079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6792"/>
            <a:ext cx="4247827" cy="45360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Mikrosimulation im MARS-Framework</a:t>
            </a:r>
          </a:p>
          <a:p>
            <a:pPr>
              <a:lnSpc>
                <a:spcPct val="150000"/>
              </a:lnSpc>
            </a:pPr>
            <a:r>
              <a:rPr lang="de-DE" dirty="0"/>
              <a:t>Agent hat Attribute wie Größe, Alter, Geschlecht</a:t>
            </a:r>
          </a:p>
          <a:p>
            <a:pPr>
              <a:lnSpc>
                <a:spcPct val="150000"/>
              </a:lnSpc>
            </a:pPr>
            <a:r>
              <a:rPr lang="de-DE" dirty="0"/>
              <a:t>Geschwindigkeit über Normalverteilung in Abhängigkeit vom Geschlecht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EF9D8CE-3EEC-5546-88A5-384930CBD78F}"/>
              </a:ext>
            </a:extLst>
          </p:cNvPr>
          <p:cNvGrpSpPr/>
          <p:nvPr/>
        </p:nvGrpSpPr>
        <p:grpSpPr>
          <a:xfrm>
            <a:off x="4932038" y="1564722"/>
            <a:ext cx="3142616" cy="3802270"/>
            <a:chOff x="4932038" y="1564722"/>
            <a:chExt cx="3142616" cy="380227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F35BBD6-ED8A-7244-B7DF-05E58644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39" y="1564722"/>
              <a:ext cx="3142615" cy="37846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44FDC3B-FB90-A945-89EA-13861FA10FB9}"/>
                </a:ext>
              </a:extLst>
            </p:cNvPr>
            <p:cNvSpPr txBox="1"/>
            <p:nvPr/>
          </p:nvSpPr>
          <p:spPr>
            <a:xfrm>
              <a:off x="4932038" y="5089993"/>
              <a:ext cx="3142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		        </a:t>
              </a:r>
              <a:r>
                <a:rPr lang="de-DE" sz="800" dirty="0"/>
                <a:t>Quelle: [3] Abb. 3-3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43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Zufallsgenierte Orte für Tagesplan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erwerbstätigte / nichterwerbstätige Agenten</a:t>
            </a:r>
          </a:p>
          <a:p>
            <a:pPr>
              <a:lnSpc>
                <a:spcPct val="150000"/>
              </a:lnSpc>
            </a:pPr>
            <a:r>
              <a:rPr lang="de-DE" dirty="0"/>
              <a:t>Level-</a:t>
            </a:r>
            <a:r>
              <a:rPr lang="de-DE" dirty="0" err="1"/>
              <a:t>of</a:t>
            </a:r>
            <a:r>
              <a:rPr lang="de-DE" dirty="0"/>
              <a:t>-Service Konzept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Adaptiert für Fußgängerverkehr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Beurteilt Benutzungsqualität von Fußgängeranlagen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Unterteilung in Klassen nach Personendichte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04ACCF-280F-D04D-B826-107391F9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69" y="4563771"/>
            <a:ext cx="5990656" cy="16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Abgrenzungen des Modells: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Treppen und Rampen ( Neigungen)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Leistungseinschränkung des Alters reglementiert durch Grenzen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Lichtsignalanlagen</a:t>
            </a:r>
          </a:p>
          <a:p>
            <a:pPr lvl="1">
              <a:lnSpc>
                <a:spcPct val="150000"/>
              </a:lnSpc>
            </a:pPr>
            <a:r>
              <a:rPr lang="de-DE" dirty="0" err="1"/>
              <a:t>Be</a:t>
            </a:r>
            <a:r>
              <a:rPr lang="de-DE" dirty="0"/>
              <a:t>- und verhinderte Personen</a:t>
            </a:r>
          </a:p>
        </p:txBody>
      </p:sp>
    </p:spTree>
    <p:extLst>
      <p:ext uri="{BB962C8B-B14F-4D97-AF65-F5344CB8AC3E}">
        <p14:creationId xmlns:p14="http://schemas.microsoft.com/office/powerpoint/2010/main" val="61280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E97-BF3B-4ECA-BDB7-BBAB1CCD352B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486" y="296652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Bisherige Ergebnisse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Funktionsfähiger Agent mit Tagesablauf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9C8813-572D-4E3A-8D8F-54A0A8A33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94" y="2060978"/>
            <a:ext cx="6260806" cy="41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935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70"/>
      </a:dk1>
      <a:lt1>
        <a:srgbClr val="FFFFFF"/>
      </a:lt1>
      <a:dk2>
        <a:srgbClr val="00007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5F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AW Frutiger Next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AW Frutiger Next Regular" pitchFamily="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70"/>
        </a:dk1>
        <a:lt1>
          <a:srgbClr val="FFFFFF"/>
        </a:lt1>
        <a:dk2>
          <a:srgbClr val="00007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5F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Bildschirmpräsentation (4:3)</PresentationFormat>
  <Paragraphs>134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HAW Frutiger Next Regular</vt:lpstr>
      <vt:lpstr>Standarddesign</vt:lpstr>
      <vt:lpstr>Smart Rescue</vt:lpstr>
      <vt:lpstr>Gliederung</vt:lpstr>
      <vt:lpstr>Motivation</vt:lpstr>
      <vt:lpstr>Motivation</vt:lpstr>
      <vt:lpstr>Forschungsfrage</vt:lpstr>
      <vt:lpstr>Methodik</vt:lpstr>
      <vt:lpstr>Methodik</vt:lpstr>
      <vt:lpstr>Methodik</vt:lpstr>
      <vt:lpstr>Bisherige Ergebnisse</vt:lpstr>
      <vt:lpstr>Bisherige Ergebnisse</vt:lpstr>
      <vt:lpstr>Bisherige Ergebnisse</vt:lpstr>
      <vt:lpstr>Ausblick</vt:lpstr>
      <vt:lpstr>PowerPoint-Präsentation</vt:lpstr>
      <vt:lpstr>Quellen</vt:lpstr>
    </vt:vector>
  </TitlesOfParts>
  <Company>̍瀀Іꕀ_x0004_怐_x0004_憰ІꛐЇ̍위뿿쬠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Bachelorarbeit</dc:title>
  <dc:creator>Felicetti</dc:creator>
  <cp:lastModifiedBy>Kai von Luck</cp:lastModifiedBy>
  <cp:revision>45</cp:revision>
  <dcterms:created xsi:type="dcterms:W3CDTF">2002-08-13T22:11:36Z</dcterms:created>
  <dcterms:modified xsi:type="dcterms:W3CDTF">2018-05-29T17:05:36Z</dcterms:modified>
</cp:coreProperties>
</file>